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a70910c70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a70910c70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sz="1500">
                <a:solidFill>
                  <a:schemeClr val="dk1"/>
                </a:solidFill>
                <a:latin typeface="Raleway"/>
                <a:ea typeface="Raleway"/>
                <a:cs typeface="Raleway"/>
                <a:sym typeface="Raleway"/>
              </a:rPr>
              <a:t>D</a:t>
            </a:r>
            <a:r>
              <a:rPr b="1" lang="fr" sz="1500">
                <a:solidFill>
                  <a:schemeClr val="dk1"/>
                </a:solidFill>
                <a:latin typeface="Raleway"/>
                <a:ea typeface="Raleway"/>
                <a:cs typeface="Raleway"/>
                <a:sym typeface="Raleway"/>
              </a:rPr>
              <a:t>. Traitement des valeurs aberrantes</a:t>
            </a:r>
            <a:endParaRPr b="1" sz="1500">
              <a:solidFill>
                <a:schemeClr val="dk1"/>
              </a:solidFill>
              <a:latin typeface="Raleway"/>
              <a:ea typeface="Raleway"/>
              <a:cs typeface="Raleway"/>
              <a:sym typeface="Raleway"/>
            </a:endParaRPr>
          </a:p>
          <a:p>
            <a:pPr indent="0" lvl="0" marL="0" rtl="0" algn="l">
              <a:spcBef>
                <a:spcPts val="1200"/>
              </a:spcBef>
              <a:spcAft>
                <a:spcPts val="0"/>
              </a:spcAft>
              <a:buNone/>
            </a:pPr>
            <a:r>
              <a:t/>
            </a:r>
            <a:endParaRPr sz="1500">
              <a:solidFill>
                <a:schemeClr val="dk1"/>
              </a:solidFill>
              <a:latin typeface="Raleway"/>
              <a:ea typeface="Raleway"/>
              <a:cs typeface="Raleway"/>
              <a:sym typeface="Raleway"/>
            </a:endParaRPr>
          </a:p>
          <a:p>
            <a:pPr indent="0" lvl="0" marL="0" rtl="0" algn="l">
              <a:spcBef>
                <a:spcPts val="0"/>
              </a:spcBef>
              <a:spcAft>
                <a:spcPts val="0"/>
              </a:spcAft>
              <a:buNone/>
            </a:pPr>
            <a:r>
              <a:rPr lang="fr" sz="1500">
                <a:solidFill>
                  <a:schemeClr val="dk1"/>
                </a:solidFill>
                <a:latin typeface="Raleway"/>
                <a:ea typeface="Raleway"/>
                <a:cs typeface="Raleway"/>
                <a:sym typeface="Raleway"/>
              </a:rPr>
              <a:t>Exclusion des individus avec :</a:t>
            </a:r>
            <a:endParaRPr sz="1500">
              <a:solidFill>
                <a:schemeClr val="dk1"/>
              </a:solidFill>
              <a:latin typeface="Raleway"/>
              <a:ea typeface="Raleway"/>
              <a:cs typeface="Raleway"/>
              <a:sym typeface="Raleway"/>
            </a:endParaRPr>
          </a:p>
          <a:p>
            <a:pPr indent="-323850" lvl="0" marL="914400" rtl="0" algn="l">
              <a:spcBef>
                <a:spcPts val="100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circonference_cm &gt; 1600 cm</a:t>
            </a:r>
            <a:endParaRPr sz="1500">
              <a:solidFill>
                <a:schemeClr val="dk1"/>
              </a:solidFill>
              <a:latin typeface="Raleway"/>
              <a:ea typeface="Raleway"/>
              <a:cs typeface="Raleway"/>
              <a:sym typeface="Raleway"/>
            </a:endParaRPr>
          </a:p>
          <a:p>
            <a:pPr indent="-323850" lvl="1" marL="1371600" rtl="0" algn="l">
              <a:spcBef>
                <a:spcPts val="100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L'arbre le plus large de France était le chêne de Allouville-Bellefosse en Normandie. Cet arbre remarquable aurait une circonférence d'environ 16 mètres.</a:t>
            </a:r>
            <a:endParaRPr sz="1500">
              <a:solidFill>
                <a:schemeClr val="dk1"/>
              </a:solidFill>
              <a:latin typeface="Raleway"/>
              <a:ea typeface="Raleway"/>
              <a:cs typeface="Raleway"/>
              <a:sym typeface="Raleway"/>
            </a:endParaRPr>
          </a:p>
          <a:p>
            <a:pPr indent="-323850" lvl="0" marL="914400" rtl="0" algn="l">
              <a:spcBef>
                <a:spcPts val="100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hauteur_m &gt; 70 m</a:t>
            </a:r>
            <a:endParaRPr sz="1500">
              <a:solidFill>
                <a:schemeClr val="dk1"/>
              </a:solidFill>
              <a:latin typeface="Raleway"/>
              <a:ea typeface="Raleway"/>
              <a:cs typeface="Raleway"/>
              <a:sym typeface="Raleway"/>
            </a:endParaRPr>
          </a:p>
          <a:p>
            <a:pPr indent="-323850" lvl="1" marL="1371600" rtl="0" algn="l">
              <a:spcBef>
                <a:spcPts val="100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Le sapin Douglas (Pseudotsuga menziesii) était considéré comme l'arbre le plus haut de France, mesurant environ 66 mètres de haut.</a:t>
            </a:r>
            <a:endParaRPr sz="1500">
              <a:solidFill>
                <a:schemeClr val="dk1"/>
              </a:solidFill>
              <a:latin typeface="Raleway"/>
              <a:ea typeface="Raleway"/>
              <a:cs typeface="Raleway"/>
              <a:sym typeface="Raleway"/>
            </a:endParaRPr>
          </a:p>
          <a:p>
            <a:pPr indent="0" lvl="0" marL="0" rtl="0" algn="l">
              <a:spcBef>
                <a:spcPts val="1000"/>
              </a:spcBef>
              <a:spcAft>
                <a:spcPts val="0"/>
              </a:spcAft>
              <a:buNone/>
            </a:pPr>
            <a:r>
              <a:t/>
            </a:r>
            <a:endParaRPr sz="1500">
              <a:solidFill>
                <a:schemeClr val="dk1"/>
              </a:solidFill>
              <a:latin typeface="Raleway"/>
              <a:ea typeface="Raleway"/>
              <a:cs typeface="Raleway"/>
              <a:sym typeface="Raleway"/>
            </a:endParaRPr>
          </a:p>
          <a:p>
            <a:pPr indent="0" lvl="0" marL="0" rtl="0" algn="l">
              <a:spcBef>
                <a:spcPts val="1000"/>
              </a:spcBef>
              <a:spcAft>
                <a:spcPts val="0"/>
              </a:spcAft>
              <a:buNone/>
            </a:pPr>
            <a:r>
              <a:rPr lang="fr" sz="1500">
                <a:solidFill>
                  <a:schemeClr val="dk1"/>
                </a:solidFill>
                <a:latin typeface="Raleway"/>
                <a:ea typeface="Raleway"/>
                <a:cs typeface="Raleway"/>
                <a:sym typeface="Raleway"/>
              </a:rPr>
              <a:t>Exclusion de 382 individus :</a:t>
            </a:r>
            <a:endParaRPr sz="1500">
              <a:solidFill>
                <a:schemeClr val="dk1"/>
              </a:solidFill>
              <a:latin typeface="Raleway"/>
              <a:ea typeface="Raleway"/>
              <a:cs typeface="Raleway"/>
              <a:sym typeface="Raleway"/>
            </a:endParaRPr>
          </a:p>
          <a:p>
            <a:pPr indent="-323850" lvl="0" marL="914400" rtl="0" algn="l">
              <a:spcBef>
                <a:spcPts val="100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33 avec une circonférence de plus de 16 mètres</a:t>
            </a:r>
            <a:endParaRPr sz="1500">
              <a:solidFill>
                <a:schemeClr val="dk1"/>
              </a:solidFill>
              <a:latin typeface="Raleway"/>
              <a:ea typeface="Raleway"/>
              <a:cs typeface="Raleway"/>
              <a:sym typeface="Raleway"/>
            </a:endParaRPr>
          </a:p>
          <a:p>
            <a:pPr indent="-323850" lvl="0" marL="914400" rtl="0" algn="l">
              <a:spcBef>
                <a:spcPts val="100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349 avec une hauteur supérieure à 70 mètres</a:t>
            </a:r>
            <a:endParaRPr sz="1500">
              <a:solidFill>
                <a:schemeClr val="dk1"/>
              </a:solidFill>
              <a:latin typeface="Raleway"/>
              <a:ea typeface="Raleway"/>
              <a:cs typeface="Raleway"/>
              <a:sym typeface="Raleway"/>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b5a11e776e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b5a11e776e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sz="1500">
                <a:solidFill>
                  <a:schemeClr val="dk1"/>
                </a:solidFill>
                <a:latin typeface="Raleway"/>
                <a:ea typeface="Raleway"/>
                <a:cs typeface="Raleway"/>
                <a:sym typeface="Raleway"/>
              </a:rPr>
              <a:t>E</a:t>
            </a:r>
            <a:r>
              <a:rPr b="1" lang="fr" sz="1500">
                <a:solidFill>
                  <a:schemeClr val="dk1"/>
                </a:solidFill>
                <a:latin typeface="Raleway"/>
                <a:ea typeface="Raleway"/>
                <a:cs typeface="Raleway"/>
                <a:sym typeface="Raleway"/>
              </a:rPr>
              <a:t>. Traitement des valeurs atypiques</a:t>
            </a:r>
            <a:endParaRPr b="1" sz="1500">
              <a:solidFill>
                <a:schemeClr val="dk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lang="fr" sz="1500">
                <a:solidFill>
                  <a:schemeClr val="dk1"/>
                </a:solidFill>
                <a:latin typeface="Raleway"/>
                <a:ea typeface="Raleway"/>
                <a:cs typeface="Raleway"/>
                <a:sym typeface="Raleway"/>
              </a:rPr>
              <a:t>valeurs atypiques → valeurs extrêmes non fausses qui sont importantes mais peuvent fausser l’analyse car elles se distinguent significativement des autres valeurs.</a:t>
            </a:r>
            <a:endParaRPr sz="1500">
              <a:solidFill>
                <a:schemeClr val="dk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t/>
            </a:r>
            <a:endParaRPr sz="1500">
              <a:solidFill>
                <a:schemeClr val="dk1"/>
              </a:solidFill>
              <a:latin typeface="Raleway"/>
              <a:ea typeface="Raleway"/>
              <a:cs typeface="Raleway"/>
              <a:sym typeface="Raleway"/>
            </a:endParaRPr>
          </a:p>
          <a:p>
            <a:pPr indent="-323850" lvl="0" marL="457200" rtl="0" algn="l">
              <a:lnSpc>
                <a:spcPct val="115000"/>
              </a:lnSpc>
              <a:spcBef>
                <a:spcPts val="120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L'IQR est la différence entre le troisième quartile (Q3) et le premier quartile (Q1) d'une distribution.</a:t>
            </a:r>
            <a:endParaRPr sz="1500">
              <a:solidFill>
                <a:schemeClr val="dk1"/>
              </a:solidFill>
              <a:latin typeface="Raleway"/>
              <a:ea typeface="Raleway"/>
              <a:cs typeface="Raleway"/>
              <a:sym typeface="Raleway"/>
            </a:endParaRPr>
          </a:p>
          <a:p>
            <a:pPr indent="-323850" lvl="0" marL="457200" rtl="0" algn="l">
              <a:lnSpc>
                <a:spcPct val="115000"/>
              </a:lnSpc>
              <a:spcBef>
                <a:spcPts val="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Les valeurs atypiques peuvent être identifiées comme celles qui se situent en dehors de la plage définie par Q1 - 1.5 * IQR et Q3 + 1.5 * IQR.</a:t>
            </a:r>
            <a:endParaRPr sz="1500">
              <a:solidFill>
                <a:schemeClr val="dk1"/>
              </a:solidFill>
              <a:latin typeface="Raleway"/>
              <a:ea typeface="Raleway"/>
              <a:cs typeface="Raleway"/>
              <a:sym typeface="Raleway"/>
            </a:endParaRPr>
          </a:p>
          <a:p>
            <a:pPr indent="-323850" lvl="0" marL="457200" rtl="0" algn="l">
              <a:lnSpc>
                <a:spcPct val="115000"/>
              </a:lnSpc>
              <a:spcBef>
                <a:spcPts val="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Les valeurs en dehors de cette plage sont considérées comme des valeurs atypiques et peuvent être exclues ou traitées d'une manière spécifique.</a:t>
            </a:r>
            <a:endParaRPr sz="1500">
              <a:solidFill>
                <a:schemeClr val="dk1"/>
              </a:solidFill>
              <a:latin typeface="Raleway"/>
              <a:ea typeface="Raleway"/>
              <a:cs typeface="Raleway"/>
              <a:sym typeface="Raleway"/>
            </a:endParaRPr>
          </a:p>
          <a:p>
            <a:pPr indent="0" lvl="0" marL="0" rtl="0" algn="l">
              <a:lnSpc>
                <a:spcPct val="115000"/>
              </a:lnSpc>
              <a:spcBef>
                <a:spcPts val="0"/>
              </a:spcBef>
              <a:spcAft>
                <a:spcPts val="0"/>
              </a:spcAft>
              <a:buNone/>
            </a:pPr>
            <a:r>
              <a:t/>
            </a:r>
            <a:endParaRPr sz="1500">
              <a:solidFill>
                <a:schemeClr val="dk1"/>
              </a:solidFill>
              <a:latin typeface="Raleway"/>
              <a:ea typeface="Raleway"/>
              <a:cs typeface="Raleway"/>
              <a:sym typeface="Raleway"/>
            </a:endParaRPr>
          </a:p>
          <a:p>
            <a:pPr indent="0" lvl="0" marL="0" rtl="0" algn="l">
              <a:spcBef>
                <a:spcPts val="0"/>
              </a:spcBef>
              <a:spcAft>
                <a:spcPts val="0"/>
              </a:spcAft>
              <a:buNone/>
            </a:pPr>
            <a:r>
              <a:rPr lang="fr" sz="1500">
                <a:solidFill>
                  <a:schemeClr val="dk1"/>
                </a:solidFill>
                <a:latin typeface="Raleway"/>
                <a:ea typeface="Raleway"/>
                <a:cs typeface="Raleway"/>
                <a:sym typeface="Raleway"/>
              </a:rPr>
              <a:t>Exclusion des arbres ayant </a:t>
            </a:r>
            <a:r>
              <a:rPr b="1" lang="fr" sz="1500">
                <a:solidFill>
                  <a:schemeClr val="dk1"/>
                </a:solidFill>
                <a:latin typeface="Raleway"/>
                <a:ea typeface="Raleway"/>
                <a:cs typeface="Raleway"/>
                <a:sym typeface="Raleway"/>
              </a:rPr>
              <a:t>une circonférence et une hauteur atypique</a:t>
            </a:r>
            <a:endParaRPr b="1" sz="1500">
              <a:solidFill>
                <a:schemeClr val="dk1"/>
              </a:solidFill>
              <a:latin typeface="Raleway"/>
              <a:ea typeface="Raleway"/>
              <a:cs typeface="Raleway"/>
              <a:sym typeface="Raleway"/>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b5a11e776e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b5a11e776e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2200"/>
              </a:spcBef>
              <a:spcAft>
                <a:spcPts val="0"/>
              </a:spcAft>
              <a:buNone/>
            </a:pPr>
            <a:r>
              <a:rPr lang="fr" sz="1500">
                <a:solidFill>
                  <a:schemeClr val="dk1"/>
                </a:solidFill>
                <a:latin typeface="Raleway"/>
                <a:ea typeface="Raleway"/>
                <a:cs typeface="Raleway"/>
                <a:sym typeface="Raleway"/>
              </a:rPr>
              <a:t>On a maintenant un dataset nettoyé pour une meilleur analyse ciblé et pertinente.</a:t>
            </a:r>
            <a:endParaRPr sz="1500">
              <a:solidFill>
                <a:schemeClr val="dk1"/>
              </a:solidFill>
              <a:latin typeface="Raleway"/>
              <a:ea typeface="Raleway"/>
              <a:cs typeface="Raleway"/>
              <a:sym typeface="Raleway"/>
            </a:endParaRPr>
          </a:p>
          <a:p>
            <a:pPr indent="0" lvl="0" marL="0" rtl="0" algn="l">
              <a:spcBef>
                <a:spcPts val="2200"/>
              </a:spcBef>
              <a:spcAft>
                <a:spcPts val="0"/>
              </a:spcAft>
              <a:buNone/>
            </a:pPr>
            <a:r>
              <a:rPr lang="fr" sz="1500">
                <a:solidFill>
                  <a:schemeClr val="dk1"/>
                </a:solidFill>
                <a:latin typeface="Raleway"/>
                <a:ea typeface="Raleway"/>
                <a:cs typeface="Raleway"/>
                <a:sym typeface="Raleway"/>
              </a:rPr>
              <a:t>Variables </a:t>
            </a:r>
            <a:r>
              <a:rPr lang="fr" sz="1500">
                <a:solidFill>
                  <a:schemeClr val="dk1"/>
                </a:solidFill>
                <a:latin typeface="Raleway"/>
                <a:ea typeface="Raleway"/>
                <a:cs typeface="Raleway"/>
                <a:sym typeface="Raleway"/>
              </a:rPr>
              <a:t>catégorielles</a:t>
            </a:r>
            <a:r>
              <a:rPr lang="fr" sz="1500">
                <a:solidFill>
                  <a:schemeClr val="dk1"/>
                </a:solidFill>
                <a:latin typeface="Raleway"/>
                <a:ea typeface="Raleway"/>
                <a:cs typeface="Raleway"/>
                <a:sym typeface="Raleway"/>
              </a:rPr>
              <a:t> utiles si la plage de valeurs possibles est fixe et finie.</a:t>
            </a:r>
            <a:endParaRPr b="1" sz="1500">
              <a:solidFill>
                <a:schemeClr val="dk1"/>
              </a:solidFill>
              <a:latin typeface="Raleway"/>
              <a:ea typeface="Raleway"/>
              <a:cs typeface="Raleway"/>
              <a:sym typeface="Raleway"/>
            </a:endParaRPr>
          </a:p>
          <a:p>
            <a:pPr indent="0" lvl="0" marL="0" rtl="0" algn="l">
              <a:spcBef>
                <a:spcPts val="2200"/>
              </a:spcBef>
              <a:spcAft>
                <a:spcPts val="0"/>
              </a:spcAft>
              <a:buNone/>
            </a:pPr>
            <a:r>
              <a:rPr b="1" lang="fr" sz="1500">
                <a:solidFill>
                  <a:schemeClr val="dk1"/>
                </a:solidFill>
                <a:latin typeface="Raleway"/>
                <a:ea typeface="Raleway"/>
                <a:cs typeface="Raleway"/>
                <a:sym typeface="Raleway"/>
              </a:rPr>
              <a:t>Volumétrie</a:t>
            </a:r>
            <a:r>
              <a:rPr lang="fr" sz="1500">
                <a:solidFill>
                  <a:schemeClr val="dk1"/>
                </a:solidFill>
                <a:latin typeface="Raleway"/>
                <a:ea typeface="Raleway"/>
                <a:cs typeface="Raleway"/>
                <a:sym typeface="Raleway"/>
              </a:rPr>
              <a:t> des données : </a:t>
            </a:r>
            <a:endParaRPr sz="1500">
              <a:solidFill>
                <a:schemeClr val="dk1"/>
              </a:solidFill>
              <a:latin typeface="Raleway"/>
              <a:ea typeface="Raleway"/>
              <a:cs typeface="Raleway"/>
              <a:sym typeface="Raleway"/>
            </a:endParaRPr>
          </a:p>
          <a:p>
            <a:pPr indent="-346710" lvl="0" marL="342900" rtl="0" algn="l">
              <a:spcBef>
                <a:spcPts val="2200"/>
              </a:spcBef>
              <a:spcAft>
                <a:spcPts val="0"/>
              </a:spcAft>
              <a:buClr>
                <a:schemeClr val="dk1"/>
              </a:buClr>
              <a:buSzPts val="1500"/>
              <a:buFont typeface="Noto Sans Symbols"/>
              <a:buChar char="➔"/>
            </a:pPr>
            <a:r>
              <a:rPr b="1" lang="fr" sz="1500">
                <a:solidFill>
                  <a:schemeClr val="dk1"/>
                </a:solidFill>
                <a:latin typeface="Raleway"/>
                <a:ea typeface="Raleway"/>
                <a:cs typeface="Raleway"/>
                <a:sym typeface="Raleway"/>
              </a:rPr>
              <a:t>12</a:t>
            </a:r>
            <a:r>
              <a:rPr lang="fr" sz="1500">
                <a:solidFill>
                  <a:schemeClr val="dk1"/>
                </a:solidFill>
                <a:latin typeface="Raleway"/>
                <a:ea typeface="Raleway"/>
                <a:cs typeface="Raleway"/>
                <a:sym typeface="Raleway"/>
              </a:rPr>
              <a:t> colonnes -&gt; 12 </a:t>
            </a:r>
            <a:r>
              <a:rPr b="1" lang="fr" sz="1500">
                <a:solidFill>
                  <a:schemeClr val="dk1"/>
                </a:solidFill>
                <a:latin typeface="Raleway"/>
                <a:ea typeface="Raleway"/>
                <a:cs typeface="Raleway"/>
                <a:sym typeface="Raleway"/>
              </a:rPr>
              <a:t>variables</a:t>
            </a:r>
            <a:endParaRPr b="1" sz="1500">
              <a:solidFill>
                <a:schemeClr val="dk1"/>
              </a:solidFill>
              <a:latin typeface="Raleway"/>
              <a:ea typeface="Raleway"/>
              <a:cs typeface="Raleway"/>
              <a:sym typeface="Raleway"/>
            </a:endParaRPr>
          </a:p>
          <a:p>
            <a:pPr indent="-289560" lvl="1" marL="742950" rtl="0" algn="l">
              <a:spcBef>
                <a:spcPts val="2200"/>
              </a:spcBef>
              <a:spcAft>
                <a:spcPts val="0"/>
              </a:spcAft>
              <a:buClr>
                <a:schemeClr val="dk1"/>
              </a:buClr>
              <a:buSzPts val="1500"/>
              <a:buFont typeface="Noto Sans Symbols"/>
              <a:buChar char="◆"/>
            </a:pPr>
            <a:r>
              <a:rPr b="1" lang="fr" sz="1500">
                <a:solidFill>
                  <a:schemeClr val="dk1"/>
                </a:solidFill>
                <a:latin typeface="Raleway"/>
                <a:ea typeface="Raleway"/>
                <a:cs typeface="Raleway"/>
                <a:sym typeface="Raleway"/>
              </a:rPr>
              <a:t>11 → </a:t>
            </a:r>
            <a:r>
              <a:rPr b="1" lang="fr" sz="1500">
                <a:solidFill>
                  <a:schemeClr val="dk1"/>
                </a:solidFill>
                <a:latin typeface="Raleway"/>
                <a:ea typeface="Raleway"/>
                <a:cs typeface="Raleway"/>
                <a:sym typeface="Raleway"/>
              </a:rPr>
              <a:t>8</a:t>
            </a:r>
            <a:r>
              <a:rPr lang="fr" sz="1500">
                <a:solidFill>
                  <a:schemeClr val="dk1"/>
                </a:solidFill>
                <a:latin typeface="Raleway"/>
                <a:ea typeface="Raleway"/>
                <a:cs typeface="Raleway"/>
                <a:sym typeface="Raleway"/>
              </a:rPr>
              <a:t> Variables </a:t>
            </a:r>
            <a:r>
              <a:rPr b="1" lang="fr" sz="1500">
                <a:solidFill>
                  <a:schemeClr val="dk1"/>
                </a:solidFill>
                <a:latin typeface="Raleway"/>
                <a:ea typeface="Raleway"/>
                <a:cs typeface="Raleway"/>
                <a:sym typeface="Raleway"/>
              </a:rPr>
              <a:t>qualitatives</a:t>
            </a:r>
            <a:endParaRPr b="1" sz="1500">
              <a:solidFill>
                <a:schemeClr val="dk1"/>
              </a:solidFill>
              <a:latin typeface="Raleway"/>
              <a:ea typeface="Raleway"/>
              <a:cs typeface="Raleway"/>
              <a:sym typeface="Raleway"/>
            </a:endParaRPr>
          </a:p>
          <a:p>
            <a:pPr indent="-289560" lvl="1" marL="742950" rtl="0" algn="l">
              <a:spcBef>
                <a:spcPts val="2200"/>
              </a:spcBef>
              <a:spcAft>
                <a:spcPts val="0"/>
              </a:spcAft>
              <a:buClr>
                <a:schemeClr val="dk1"/>
              </a:buClr>
              <a:buSzPts val="1500"/>
              <a:buFont typeface="Noto Sans Symbols"/>
              <a:buChar char="◆"/>
            </a:pPr>
            <a:r>
              <a:rPr b="1" lang="fr" sz="1500">
                <a:solidFill>
                  <a:schemeClr val="dk1"/>
                </a:solidFill>
                <a:latin typeface="Raleway"/>
                <a:ea typeface="Raleway"/>
                <a:cs typeface="Raleway"/>
                <a:sym typeface="Raleway"/>
              </a:rPr>
              <a:t>7 → 4</a:t>
            </a:r>
            <a:r>
              <a:rPr lang="fr" sz="1500">
                <a:solidFill>
                  <a:schemeClr val="dk1"/>
                </a:solidFill>
                <a:latin typeface="Raleway"/>
                <a:ea typeface="Raleway"/>
                <a:cs typeface="Raleway"/>
                <a:sym typeface="Raleway"/>
              </a:rPr>
              <a:t> Variables </a:t>
            </a:r>
            <a:r>
              <a:rPr b="1" lang="fr" sz="1500">
                <a:solidFill>
                  <a:schemeClr val="dk1"/>
                </a:solidFill>
                <a:latin typeface="Raleway"/>
                <a:ea typeface="Raleway"/>
                <a:cs typeface="Raleway"/>
                <a:sym typeface="Raleway"/>
              </a:rPr>
              <a:t>quantitatives</a:t>
            </a:r>
            <a:endParaRPr b="1" sz="1500">
              <a:solidFill>
                <a:schemeClr val="dk1"/>
              </a:solidFill>
              <a:latin typeface="Raleway"/>
              <a:ea typeface="Raleway"/>
              <a:cs typeface="Raleway"/>
              <a:sym typeface="Raleway"/>
            </a:endParaRPr>
          </a:p>
          <a:p>
            <a:pPr indent="-346710" lvl="0" marL="342900" rtl="0" algn="l">
              <a:spcBef>
                <a:spcPts val="2200"/>
              </a:spcBef>
              <a:spcAft>
                <a:spcPts val="0"/>
              </a:spcAft>
              <a:buClr>
                <a:schemeClr val="dk1"/>
              </a:buClr>
              <a:buSzPts val="1500"/>
              <a:buFont typeface="Noto Sans Symbols"/>
              <a:buChar char="➔"/>
            </a:pPr>
            <a:r>
              <a:rPr b="1" lang="fr" sz="1500">
                <a:solidFill>
                  <a:schemeClr val="dk1"/>
                </a:solidFill>
                <a:latin typeface="Raleway"/>
                <a:ea typeface="Raleway"/>
                <a:cs typeface="Raleway"/>
                <a:sym typeface="Raleway"/>
              </a:rPr>
              <a:t>153 795 </a:t>
            </a:r>
            <a:r>
              <a:rPr lang="fr" sz="1500">
                <a:solidFill>
                  <a:schemeClr val="dk1"/>
                </a:solidFill>
                <a:latin typeface="Raleway"/>
                <a:ea typeface="Raleway"/>
                <a:cs typeface="Raleway"/>
                <a:sym typeface="Raleway"/>
              </a:rPr>
              <a:t>lignes -&gt; 153 795 </a:t>
            </a:r>
            <a:r>
              <a:rPr b="1" lang="fr" sz="1500">
                <a:solidFill>
                  <a:schemeClr val="dk1"/>
                </a:solidFill>
                <a:latin typeface="Raleway"/>
                <a:ea typeface="Raleway"/>
                <a:cs typeface="Raleway"/>
                <a:sym typeface="Raleway"/>
              </a:rPr>
              <a:t>individus</a:t>
            </a:r>
            <a:endParaRPr sz="1500">
              <a:solidFill>
                <a:schemeClr val="dk1"/>
              </a:solidFill>
              <a:latin typeface="Raleway"/>
              <a:ea typeface="Raleway"/>
              <a:cs typeface="Raleway"/>
              <a:sym typeface="Raleway"/>
            </a:endParaRPr>
          </a:p>
          <a:p>
            <a:pPr indent="-346710" lvl="0" marL="342900" rtl="0" algn="l">
              <a:spcBef>
                <a:spcPts val="2200"/>
              </a:spcBef>
              <a:spcAft>
                <a:spcPts val="0"/>
              </a:spcAft>
              <a:buClr>
                <a:schemeClr val="dk1"/>
              </a:buClr>
              <a:buSzPts val="1500"/>
              <a:buFont typeface="Noto Sans Symbols"/>
              <a:buChar char="➔"/>
            </a:pPr>
            <a:r>
              <a:rPr lang="fr" sz="1500">
                <a:solidFill>
                  <a:schemeClr val="dk1"/>
                </a:solidFill>
                <a:latin typeface="Raleway"/>
                <a:ea typeface="Raleway"/>
                <a:cs typeface="Raleway"/>
                <a:sym typeface="Raleway"/>
              </a:rPr>
              <a:t>1 845 540 valeurs</a:t>
            </a:r>
            <a:endParaRPr sz="1500">
              <a:solidFill>
                <a:schemeClr val="dk1"/>
              </a:solidFill>
              <a:latin typeface="Raleway"/>
              <a:ea typeface="Raleway"/>
              <a:cs typeface="Raleway"/>
              <a:sym typeface="Raleway"/>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b5a11e776e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b5a11e776e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fr" sz="1500">
                <a:solidFill>
                  <a:schemeClr val="dk1"/>
                </a:solidFill>
                <a:latin typeface="Raleway"/>
                <a:ea typeface="Raleway"/>
                <a:cs typeface="Raleway"/>
                <a:sym typeface="Raleway"/>
              </a:rPr>
              <a:t>Description des variables quantitatives :</a:t>
            </a:r>
            <a:endParaRPr sz="1500">
              <a:solidFill>
                <a:schemeClr val="dk1"/>
              </a:solidFill>
              <a:latin typeface="Raleway"/>
              <a:ea typeface="Raleway"/>
              <a:cs typeface="Raleway"/>
              <a:sym typeface="Raleway"/>
            </a:endParaRPr>
          </a:p>
          <a:p>
            <a:pPr indent="-323850" lvl="0" marL="457200" rtl="0" algn="l">
              <a:lnSpc>
                <a:spcPct val="100000"/>
              </a:lnSpc>
              <a:spcBef>
                <a:spcPts val="1200"/>
              </a:spcBef>
              <a:spcAft>
                <a:spcPts val="0"/>
              </a:spcAft>
              <a:buClr>
                <a:srgbClr val="595959"/>
              </a:buClr>
              <a:buSzPts val="1500"/>
              <a:buFont typeface="Raleway"/>
              <a:buChar char="➔"/>
            </a:pPr>
            <a:r>
              <a:rPr lang="fr" sz="1500">
                <a:solidFill>
                  <a:srgbClr val="595959"/>
                </a:solidFill>
                <a:latin typeface="Raleway"/>
                <a:ea typeface="Raleway"/>
                <a:cs typeface="Raleway"/>
                <a:sym typeface="Raleway"/>
              </a:rPr>
              <a:t>4 variables de caractéristique de l’arbre</a:t>
            </a:r>
            <a:endParaRPr sz="1500">
              <a:solidFill>
                <a:schemeClr val="dk1"/>
              </a:solidFill>
              <a:latin typeface="Raleway"/>
              <a:ea typeface="Raleway"/>
              <a:cs typeface="Raleway"/>
              <a:sym typeface="Raleway"/>
            </a:endParaRPr>
          </a:p>
          <a:p>
            <a:pPr indent="-323850" lvl="1" marL="914400" rtl="0" algn="l">
              <a:lnSpc>
                <a:spcPct val="100000"/>
              </a:lnSpc>
              <a:spcBef>
                <a:spcPts val="0"/>
              </a:spcBef>
              <a:spcAft>
                <a:spcPts val="0"/>
              </a:spcAft>
              <a:buClr>
                <a:srgbClr val="595959"/>
              </a:buClr>
              <a:buSzPts val="1500"/>
              <a:buFont typeface="Raleway"/>
              <a:buChar char="◆"/>
            </a:pPr>
            <a:r>
              <a:rPr lang="fr" sz="1500">
                <a:solidFill>
                  <a:schemeClr val="dk1"/>
                </a:solidFill>
                <a:latin typeface="Raleway"/>
                <a:ea typeface="Raleway"/>
                <a:cs typeface="Raleway"/>
                <a:sym typeface="Raleway"/>
              </a:rPr>
              <a:t>circonference_cm / hauteur_m : écart-type acceptable</a:t>
            </a:r>
            <a:endParaRPr sz="1500">
              <a:solidFill>
                <a:schemeClr val="dk1"/>
              </a:solidFill>
              <a:latin typeface="Raleway"/>
              <a:ea typeface="Raleway"/>
              <a:cs typeface="Raleway"/>
              <a:sym typeface="Raleway"/>
            </a:endParaRPr>
          </a:p>
          <a:p>
            <a:pPr indent="-323850" lvl="0" marL="457200" rtl="0" algn="l">
              <a:lnSpc>
                <a:spcPct val="100000"/>
              </a:lnSpc>
              <a:spcBef>
                <a:spcPts val="0"/>
              </a:spcBef>
              <a:spcAft>
                <a:spcPts val="0"/>
              </a:spcAft>
              <a:buClr>
                <a:srgbClr val="595959"/>
              </a:buClr>
              <a:buSzPts val="1500"/>
              <a:buFont typeface="Raleway"/>
              <a:buChar char="➔"/>
            </a:pPr>
            <a:r>
              <a:rPr lang="fr" sz="1500">
                <a:solidFill>
                  <a:srgbClr val="595959"/>
                </a:solidFill>
                <a:latin typeface="Raleway"/>
                <a:ea typeface="Raleway"/>
                <a:cs typeface="Raleway"/>
                <a:sym typeface="Raleway"/>
              </a:rPr>
              <a:t>2 variables de localité</a:t>
            </a:r>
            <a:endParaRPr sz="1500">
              <a:solidFill>
                <a:schemeClr val="dk1"/>
              </a:solidFill>
              <a:latin typeface="Raleway"/>
              <a:ea typeface="Raleway"/>
              <a:cs typeface="Raleway"/>
              <a:sym typeface="Raleway"/>
            </a:endParaRPr>
          </a:p>
          <a:p>
            <a:pPr indent="-323850" lvl="1" marL="914400" rtl="0" algn="l">
              <a:lnSpc>
                <a:spcPct val="100000"/>
              </a:lnSpc>
              <a:spcBef>
                <a:spcPts val="0"/>
              </a:spcBef>
              <a:spcAft>
                <a:spcPts val="0"/>
              </a:spcAft>
              <a:buClr>
                <a:srgbClr val="595959"/>
              </a:buClr>
              <a:buSzPts val="1500"/>
              <a:buFont typeface="Raleway"/>
              <a:buChar char="◆"/>
            </a:pPr>
            <a:r>
              <a:rPr lang="fr" sz="1500">
                <a:solidFill>
                  <a:schemeClr val="dk1"/>
                </a:solidFill>
                <a:latin typeface="Raleway"/>
                <a:ea typeface="Raleway"/>
                <a:cs typeface="Raleway"/>
                <a:sym typeface="Raleway"/>
              </a:rPr>
              <a:t>geo_point_2d_a / geo_point_2d_b </a:t>
            </a:r>
            <a:endParaRPr sz="1500">
              <a:solidFill>
                <a:schemeClr val="dk1"/>
              </a:solidFill>
              <a:latin typeface="Raleway"/>
              <a:ea typeface="Raleway"/>
              <a:cs typeface="Raleway"/>
              <a:sym typeface="Raleway"/>
            </a:endParaRPr>
          </a:p>
          <a:p>
            <a:pPr indent="0" lvl="0" marL="0" rtl="0" algn="l">
              <a:lnSpc>
                <a:spcPct val="100000"/>
              </a:lnSpc>
              <a:spcBef>
                <a:spcPts val="1200"/>
              </a:spcBef>
              <a:spcAft>
                <a:spcPts val="0"/>
              </a:spcAft>
              <a:buNone/>
            </a:pPr>
            <a:r>
              <a:t/>
            </a:r>
            <a:endParaRPr sz="1500">
              <a:solidFill>
                <a:schemeClr val="dk1"/>
              </a:solidFill>
              <a:latin typeface="Raleway"/>
              <a:ea typeface="Raleway"/>
              <a:cs typeface="Raleway"/>
              <a:sym typeface="Raleway"/>
            </a:endParaRPr>
          </a:p>
          <a:p>
            <a:pPr indent="0" lvl="0" marL="0" rtl="0" algn="l">
              <a:lnSpc>
                <a:spcPct val="100000"/>
              </a:lnSpc>
              <a:spcBef>
                <a:spcPts val="1200"/>
              </a:spcBef>
              <a:spcAft>
                <a:spcPts val="0"/>
              </a:spcAft>
              <a:buNone/>
            </a:pPr>
            <a:r>
              <a:rPr lang="fr" sz="1500">
                <a:solidFill>
                  <a:schemeClr val="dk1"/>
                </a:solidFill>
                <a:latin typeface="Raleway"/>
                <a:ea typeface="Raleway"/>
                <a:cs typeface="Raleway"/>
                <a:sym typeface="Raleway"/>
              </a:rPr>
              <a:t>Description des variables qualitatives :</a:t>
            </a:r>
            <a:endParaRPr sz="1500">
              <a:solidFill>
                <a:schemeClr val="dk1"/>
              </a:solidFill>
              <a:latin typeface="Raleway"/>
              <a:ea typeface="Raleway"/>
              <a:cs typeface="Raleway"/>
              <a:sym typeface="Raleway"/>
            </a:endParaRPr>
          </a:p>
          <a:p>
            <a:pPr indent="-323850" lvl="0" marL="457200" rtl="0" algn="l">
              <a:lnSpc>
                <a:spcPct val="100000"/>
              </a:lnSpc>
              <a:spcBef>
                <a:spcPts val="1200"/>
              </a:spcBef>
              <a:spcAft>
                <a:spcPts val="0"/>
              </a:spcAft>
              <a:buClr>
                <a:srgbClr val="595959"/>
              </a:buClr>
              <a:buSzPts val="1500"/>
              <a:buFont typeface="Raleway"/>
              <a:buChar char="➔"/>
            </a:pPr>
            <a:r>
              <a:rPr lang="fr" sz="1500">
                <a:solidFill>
                  <a:srgbClr val="595959"/>
                </a:solidFill>
                <a:latin typeface="Raleway"/>
                <a:ea typeface="Raleway"/>
                <a:cs typeface="Raleway"/>
                <a:sym typeface="Raleway"/>
              </a:rPr>
              <a:t>2 variables avec une cardinalité basse </a:t>
            </a:r>
            <a:endParaRPr sz="1500">
              <a:solidFill>
                <a:srgbClr val="595959"/>
              </a:solidFill>
              <a:latin typeface="Raleway"/>
              <a:ea typeface="Raleway"/>
              <a:cs typeface="Raleway"/>
              <a:sym typeface="Raleway"/>
            </a:endParaRPr>
          </a:p>
          <a:p>
            <a:pPr indent="-323850" lvl="1" marL="914400" rtl="0" algn="l">
              <a:lnSpc>
                <a:spcPct val="100000"/>
              </a:lnSpc>
              <a:spcBef>
                <a:spcPts val="0"/>
              </a:spcBef>
              <a:spcAft>
                <a:spcPts val="0"/>
              </a:spcAft>
              <a:buClr>
                <a:srgbClr val="595959"/>
              </a:buClr>
              <a:buSzPts val="1500"/>
              <a:buFont typeface="Raleway"/>
              <a:buChar char="◆"/>
            </a:pPr>
            <a:r>
              <a:rPr lang="fr" sz="1500">
                <a:latin typeface="Raleway"/>
                <a:ea typeface="Raleway"/>
                <a:cs typeface="Raleway"/>
                <a:sym typeface="Raleway"/>
              </a:rPr>
              <a:t>stade_developpement / remarquable</a:t>
            </a:r>
            <a:endParaRPr sz="1500">
              <a:latin typeface="Raleway"/>
              <a:ea typeface="Raleway"/>
              <a:cs typeface="Raleway"/>
              <a:sym typeface="Raleway"/>
            </a:endParaRPr>
          </a:p>
          <a:p>
            <a:pPr indent="-323850" lvl="0" marL="457200" rtl="0" algn="l">
              <a:lnSpc>
                <a:spcPct val="100000"/>
              </a:lnSpc>
              <a:spcBef>
                <a:spcPts val="0"/>
              </a:spcBef>
              <a:spcAft>
                <a:spcPts val="0"/>
              </a:spcAft>
              <a:buClr>
                <a:srgbClr val="595959"/>
              </a:buClr>
              <a:buSzPts val="1500"/>
              <a:buFont typeface="Raleway"/>
              <a:buChar char="➔"/>
            </a:pPr>
            <a:r>
              <a:rPr lang="fr" sz="1500">
                <a:solidFill>
                  <a:srgbClr val="595959"/>
                </a:solidFill>
                <a:latin typeface="Raleway"/>
                <a:ea typeface="Raleway"/>
                <a:cs typeface="Raleway"/>
                <a:sym typeface="Raleway"/>
              </a:rPr>
              <a:t>2 variables avec une cardinalité moyenne</a:t>
            </a:r>
            <a:endParaRPr sz="1500">
              <a:solidFill>
                <a:srgbClr val="595959"/>
              </a:solidFill>
              <a:latin typeface="Raleway"/>
              <a:ea typeface="Raleway"/>
              <a:cs typeface="Raleway"/>
              <a:sym typeface="Raleway"/>
            </a:endParaRPr>
          </a:p>
          <a:p>
            <a:pPr indent="-323850" lvl="1" marL="914400" rtl="0" algn="l">
              <a:lnSpc>
                <a:spcPct val="100000"/>
              </a:lnSpc>
              <a:spcBef>
                <a:spcPts val="0"/>
              </a:spcBef>
              <a:spcAft>
                <a:spcPts val="0"/>
              </a:spcAft>
              <a:buClr>
                <a:srgbClr val="595959"/>
              </a:buClr>
              <a:buSzPts val="1500"/>
              <a:buFont typeface="Raleway"/>
              <a:buChar char="◆"/>
            </a:pPr>
            <a:r>
              <a:rPr lang="fr" sz="1500">
                <a:solidFill>
                  <a:schemeClr val="dk1"/>
                </a:solidFill>
                <a:latin typeface="Raleway"/>
                <a:ea typeface="Raleway"/>
                <a:cs typeface="Raleway"/>
                <a:sym typeface="Raleway"/>
              </a:rPr>
              <a:t>arrondissement / domanialite</a:t>
            </a:r>
            <a:endParaRPr sz="1500">
              <a:solidFill>
                <a:srgbClr val="595959"/>
              </a:solidFill>
              <a:latin typeface="Raleway"/>
              <a:ea typeface="Raleway"/>
              <a:cs typeface="Raleway"/>
              <a:sym typeface="Raleway"/>
            </a:endParaRPr>
          </a:p>
          <a:p>
            <a:pPr indent="-323850" lvl="0" marL="457200" rtl="0" algn="l">
              <a:lnSpc>
                <a:spcPct val="100000"/>
              </a:lnSpc>
              <a:spcBef>
                <a:spcPts val="0"/>
              </a:spcBef>
              <a:spcAft>
                <a:spcPts val="0"/>
              </a:spcAft>
              <a:buClr>
                <a:srgbClr val="595959"/>
              </a:buClr>
              <a:buSzPts val="1500"/>
              <a:buFont typeface="Raleway"/>
              <a:buChar char="➔"/>
            </a:pPr>
            <a:r>
              <a:rPr lang="fr" sz="1500">
                <a:solidFill>
                  <a:srgbClr val="595959"/>
                </a:solidFill>
                <a:latin typeface="Raleway"/>
                <a:ea typeface="Raleway"/>
                <a:cs typeface="Raleway"/>
                <a:sym typeface="Raleway"/>
              </a:rPr>
              <a:t>2 variables avec une cardinalité haute </a:t>
            </a:r>
            <a:endParaRPr sz="1500">
              <a:latin typeface="Raleway"/>
              <a:ea typeface="Raleway"/>
              <a:cs typeface="Raleway"/>
              <a:sym typeface="Raleway"/>
            </a:endParaRPr>
          </a:p>
          <a:p>
            <a:pPr indent="-323850" lvl="1" marL="914400" rtl="0" algn="l">
              <a:lnSpc>
                <a:spcPct val="100000"/>
              </a:lnSpc>
              <a:spcBef>
                <a:spcPts val="0"/>
              </a:spcBef>
              <a:spcAft>
                <a:spcPts val="0"/>
              </a:spcAft>
              <a:buClr>
                <a:srgbClr val="595959"/>
              </a:buClr>
              <a:buSzPts val="1500"/>
              <a:buFont typeface="Raleway"/>
              <a:buChar char="◆"/>
            </a:pPr>
            <a:r>
              <a:rPr lang="fr" sz="1500">
                <a:latin typeface="Raleway"/>
                <a:ea typeface="Raleway"/>
                <a:cs typeface="Raleway"/>
                <a:sym typeface="Raleway"/>
              </a:rPr>
              <a:t>lieu / 'libelle_francais / genre / espece</a:t>
            </a:r>
            <a:endParaRPr sz="1500">
              <a:latin typeface="Raleway"/>
              <a:ea typeface="Raleway"/>
              <a:cs typeface="Raleway"/>
              <a:sym typeface="Raleway"/>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b5a11e776e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b5a11e776e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Raleway"/>
              <a:buAutoNum type="arabicPeriod"/>
            </a:pPr>
            <a:r>
              <a:rPr lang="fr" sz="1500">
                <a:solidFill>
                  <a:schemeClr val="dk1"/>
                </a:solidFill>
                <a:latin typeface="Raleway"/>
                <a:ea typeface="Raleway"/>
                <a:cs typeface="Raleway"/>
                <a:sym typeface="Raleway"/>
              </a:rPr>
              <a:t>Histogrammes </a:t>
            </a:r>
            <a:endParaRPr sz="1500">
              <a:solidFill>
                <a:schemeClr val="dk1"/>
              </a:solidFill>
              <a:latin typeface="Raleway"/>
              <a:ea typeface="Raleway"/>
              <a:cs typeface="Raleway"/>
              <a:sym typeface="Raleway"/>
            </a:endParaRPr>
          </a:p>
          <a:p>
            <a:pPr indent="-323850" lvl="0" marL="914400" rtl="0" algn="l">
              <a:spcBef>
                <a:spcPts val="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permet d’établir </a:t>
            </a:r>
            <a:r>
              <a:rPr lang="fr" sz="1500">
                <a:solidFill>
                  <a:schemeClr val="dk1"/>
                </a:solidFill>
                <a:latin typeface="Raleway"/>
                <a:ea typeface="Raleway"/>
                <a:cs typeface="Raleway"/>
                <a:sym typeface="Raleway"/>
              </a:rPr>
              <a:t>les exigences en matière d'équipement et de personnel.</a:t>
            </a:r>
            <a:endParaRPr sz="1500">
              <a:solidFill>
                <a:schemeClr val="dk1"/>
              </a:solidFill>
              <a:latin typeface="Raleway"/>
              <a:ea typeface="Raleway"/>
              <a:cs typeface="Raleway"/>
              <a:sym typeface="Raleway"/>
            </a:endParaRPr>
          </a:p>
          <a:p>
            <a:pPr indent="0" lvl="0" marL="0" rtl="0" algn="l">
              <a:spcBef>
                <a:spcPts val="0"/>
              </a:spcBef>
              <a:spcAft>
                <a:spcPts val="0"/>
              </a:spcAft>
              <a:buNone/>
            </a:pPr>
            <a:r>
              <a:t/>
            </a:r>
            <a:endParaRPr sz="1500">
              <a:solidFill>
                <a:schemeClr val="dk1"/>
              </a:solidFill>
              <a:latin typeface="Raleway"/>
              <a:ea typeface="Raleway"/>
              <a:cs typeface="Raleway"/>
              <a:sym typeface="Raleway"/>
            </a:endParaRPr>
          </a:p>
          <a:p>
            <a:pPr indent="-323850" lvl="0" marL="457200" rtl="0" algn="l">
              <a:spcBef>
                <a:spcPts val="0"/>
              </a:spcBef>
              <a:spcAft>
                <a:spcPts val="0"/>
              </a:spcAft>
              <a:buClr>
                <a:schemeClr val="dk1"/>
              </a:buClr>
              <a:buSzPts val="1500"/>
              <a:buFont typeface="Raleway"/>
              <a:buAutoNum type="arabicPeriod"/>
            </a:pPr>
            <a:r>
              <a:rPr lang="fr" sz="1500">
                <a:solidFill>
                  <a:schemeClr val="dk1"/>
                </a:solidFill>
                <a:latin typeface="Raleway"/>
                <a:ea typeface="Raleway"/>
                <a:cs typeface="Raleway"/>
                <a:sym typeface="Raleway"/>
              </a:rPr>
              <a:t>Violins Plots</a:t>
            </a:r>
            <a:endParaRPr sz="1500">
              <a:solidFill>
                <a:schemeClr val="dk1"/>
              </a:solidFill>
              <a:latin typeface="Raleway"/>
              <a:ea typeface="Raleway"/>
              <a:cs typeface="Raleway"/>
              <a:sym typeface="Raleway"/>
            </a:endParaRPr>
          </a:p>
          <a:p>
            <a:pPr indent="-323850" lvl="0" marL="914400" rtl="0" algn="l">
              <a:spcBef>
                <a:spcPts val="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définir des seuils pour les circonférences et les hauteurs d'arbres qui nécessitent des équipements ou des compétences spécifiques pour l'entretien.</a:t>
            </a:r>
            <a:endParaRPr sz="1500">
              <a:solidFill>
                <a:schemeClr val="dk1"/>
              </a:solidFill>
              <a:latin typeface="Raleway"/>
              <a:ea typeface="Raleway"/>
              <a:cs typeface="Raleway"/>
              <a:sym typeface="Raleway"/>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a70910c70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a70910c70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Raleway"/>
              <a:buAutoNum type="arabicPeriod"/>
            </a:pPr>
            <a:r>
              <a:rPr lang="fr" sz="1500">
                <a:solidFill>
                  <a:schemeClr val="dk1"/>
                </a:solidFill>
                <a:latin typeface="Raleway"/>
                <a:ea typeface="Raleway"/>
                <a:cs typeface="Raleway"/>
                <a:sym typeface="Raleway"/>
              </a:rPr>
              <a:t>Camemberts</a:t>
            </a:r>
            <a:r>
              <a:rPr lang="fr" sz="1500">
                <a:solidFill>
                  <a:schemeClr val="dk1"/>
                </a:solidFill>
                <a:latin typeface="Raleway"/>
                <a:ea typeface="Raleway"/>
                <a:cs typeface="Raleway"/>
                <a:sym typeface="Raleway"/>
              </a:rPr>
              <a:t> </a:t>
            </a:r>
            <a:r>
              <a:rPr lang="fr" sz="1500">
                <a:solidFill>
                  <a:schemeClr val="dk1"/>
                </a:solidFill>
                <a:latin typeface="Raleway"/>
                <a:ea typeface="Raleway"/>
                <a:cs typeface="Raleway"/>
                <a:sym typeface="Raleway"/>
              </a:rPr>
              <a:t>→ variables avec un nombre de modalités peu élevé</a:t>
            </a:r>
            <a:endParaRPr sz="1500">
              <a:solidFill>
                <a:schemeClr val="dk1"/>
              </a:solidFill>
              <a:latin typeface="Raleway"/>
              <a:ea typeface="Raleway"/>
              <a:cs typeface="Raleway"/>
              <a:sym typeface="Raleway"/>
            </a:endParaRPr>
          </a:p>
          <a:p>
            <a:pPr indent="-323850" lvl="0" marL="914400" rtl="0" algn="l">
              <a:lnSpc>
                <a:spcPct val="115000"/>
              </a:lnSpc>
              <a:spcBef>
                <a:spcPts val="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En associant les informations du camembert avec des données spatiales, comme les cartes de la ville, on peut identifier les zones géographiques où se concentrent certains stades de développement ou caractéristiques remarquables des arbres.</a:t>
            </a:r>
            <a:endParaRPr sz="1500">
              <a:solidFill>
                <a:schemeClr val="dk1"/>
              </a:solidFill>
              <a:latin typeface="Raleway"/>
              <a:ea typeface="Raleway"/>
              <a:cs typeface="Raleway"/>
              <a:sym typeface="Raleway"/>
            </a:endParaRPr>
          </a:p>
          <a:p>
            <a:pPr indent="0" lvl="0" marL="914400" rtl="0" algn="l">
              <a:lnSpc>
                <a:spcPct val="115000"/>
              </a:lnSpc>
              <a:spcBef>
                <a:spcPts val="0"/>
              </a:spcBef>
              <a:spcAft>
                <a:spcPts val="0"/>
              </a:spcAft>
              <a:buNone/>
            </a:pPr>
            <a:r>
              <a:rPr lang="fr" sz="1500">
                <a:solidFill>
                  <a:schemeClr val="dk1"/>
                </a:solidFill>
                <a:latin typeface="Raleway"/>
                <a:ea typeface="Raleway"/>
                <a:cs typeface="Raleway"/>
                <a:sym typeface="Raleway"/>
              </a:rPr>
              <a:t>Cela peut aider à planifier les itinéraires d'entretien de manière efficace en regroupant les arbres similaires dans les mêmes zones.</a:t>
            </a:r>
            <a:endParaRPr sz="1500">
              <a:solidFill>
                <a:schemeClr val="dk1"/>
              </a:solidFill>
              <a:latin typeface="Raleway"/>
              <a:ea typeface="Raleway"/>
              <a:cs typeface="Raleway"/>
              <a:sym typeface="Raleway"/>
            </a:endParaRPr>
          </a:p>
          <a:p>
            <a:pPr indent="0" lvl="0" marL="914400" rtl="0" algn="l">
              <a:lnSpc>
                <a:spcPct val="115000"/>
              </a:lnSpc>
              <a:spcBef>
                <a:spcPts val="0"/>
              </a:spcBef>
              <a:spcAft>
                <a:spcPts val="0"/>
              </a:spcAft>
              <a:buNone/>
            </a:pPr>
            <a:r>
              <a:t/>
            </a:r>
            <a:endParaRPr sz="1500">
              <a:solidFill>
                <a:schemeClr val="dk1"/>
              </a:solidFill>
              <a:latin typeface="Raleway"/>
              <a:ea typeface="Raleway"/>
              <a:cs typeface="Raleway"/>
              <a:sym typeface="Raleway"/>
            </a:endParaRPr>
          </a:p>
          <a:p>
            <a:pPr indent="-323850" lvl="0" marL="457200" rtl="0" algn="l">
              <a:lnSpc>
                <a:spcPct val="115000"/>
              </a:lnSpc>
              <a:spcBef>
                <a:spcPts val="0"/>
              </a:spcBef>
              <a:spcAft>
                <a:spcPts val="0"/>
              </a:spcAft>
              <a:buClr>
                <a:schemeClr val="dk1"/>
              </a:buClr>
              <a:buSzPts val="1500"/>
              <a:buFont typeface="Raleway"/>
              <a:buAutoNum type="arabicPeriod"/>
            </a:pPr>
            <a:r>
              <a:rPr lang="fr" sz="1500">
                <a:solidFill>
                  <a:schemeClr val="dk1"/>
                </a:solidFill>
                <a:latin typeface="Raleway"/>
                <a:ea typeface="Raleway"/>
                <a:cs typeface="Raleway"/>
                <a:sym typeface="Raleway"/>
              </a:rPr>
              <a:t>Histogrammes  → variables avec un nombre de modalités moyennement élevé</a:t>
            </a:r>
            <a:endParaRPr sz="1500">
              <a:solidFill>
                <a:schemeClr val="dk1"/>
              </a:solidFill>
              <a:latin typeface="Raleway"/>
              <a:ea typeface="Raleway"/>
              <a:cs typeface="Raleway"/>
              <a:sym typeface="Raleway"/>
            </a:endParaRPr>
          </a:p>
          <a:p>
            <a:pPr indent="-323850" lvl="0" marL="914400" rtl="0" algn="l">
              <a:lnSpc>
                <a:spcPct val="115000"/>
              </a:lnSpc>
              <a:spcBef>
                <a:spcPts val="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Les histogrammes permettent de visualiser la distribution des arbres par domanialité (par exemple, public ou privé) et par arrondissement. Par exemple, les arrondissements avec une forte densité d'arbres dans des domaines publics pourraient nécessiter plus de personnel pour l'entretien des espaces verts.</a:t>
            </a:r>
            <a:endParaRPr sz="1500">
              <a:solidFill>
                <a:schemeClr val="dk1"/>
              </a:solidFill>
              <a:latin typeface="Raleway"/>
              <a:ea typeface="Raleway"/>
              <a:cs typeface="Raleway"/>
              <a:sym typeface="Raleway"/>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bbf504fe0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bbf504fe0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chemeClr val="dk1"/>
              </a:buClr>
              <a:buSzPts val="1500"/>
              <a:buFont typeface="Raleway"/>
              <a:buAutoNum type="arabicPeriod"/>
            </a:pPr>
            <a:r>
              <a:rPr lang="fr" sz="1500">
                <a:solidFill>
                  <a:schemeClr val="dk1"/>
                </a:solidFill>
                <a:latin typeface="Raleway"/>
                <a:ea typeface="Raleway"/>
                <a:cs typeface="Raleway"/>
                <a:sym typeface="Raleway"/>
              </a:rPr>
              <a:t>Représentation visuelle</a:t>
            </a:r>
            <a:r>
              <a:rPr lang="fr" sz="1500">
                <a:solidFill>
                  <a:schemeClr val="dk1"/>
                </a:solidFill>
                <a:latin typeface="Raleway"/>
                <a:ea typeface="Raleway"/>
                <a:cs typeface="Raleway"/>
                <a:sym typeface="Raleway"/>
              </a:rPr>
              <a:t> → variables avec un nombre de modalités très élevé</a:t>
            </a:r>
            <a:endParaRPr sz="1500">
              <a:solidFill>
                <a:schemeClr val="dk1"/>
              </a:solidFill>
              <a:latin typeface="Raleway"/>
              <a:ea typeface="Raleway"/>
              <a:cs typeface="Raleway"/>
              <a:sym typeface="Raleway"/>
            </a:endParaRPr>
          </a:p>
          <a:p>
            <a:pPr indent="-323850" lvl="0" marL="914400" rtl="0" algn="l">
              <a:lnSpc>
                <a:spcPct val="115000"/>
              </a:lnSpc>
              <a:spcBef>
                <a:spcPts val="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En identifiant les espèces d'arbres les plus fréquentes, vous pouvez adapter les tournées d'entretien en fonction des besoins spécifiques de chaque type d'arbre cela permet  d’organiser les tournées d'entretien de manière plus efficace. Les zones avec une densité élevée d'arbres ou avec des espèces spécifiques nécessitant une attention particulière devraient être prioritaires.</a:t>
            </a:r>
            <a:endParaRPr sz="1500">
              <a:solidFill>
                <a:schemeClr val="dk1"/>
              </a:solidFill>
              <a:latin typeface="Raleway"/>
              <a:ea typeface="Raleway"/>
              <a:cs typeface="Raleway"/>
              <a:sym typeface="Raleway"/>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b5a11e776e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b5a11e776e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fr" sz="1500">
                <a:solidFill>
                  <a:schemeClr val="dk1"/>
                </a:solidFill>
                <a:latin typeface="Raleway"/>
                <a:ea typeface="Raleway"/>
                <a:cs typeface="Raleway"/>
                <a:sym typeface="Raleway"/>
              </a:rPr>
              <a:t>Avec les données de localisation : on observe quelques arbres en dehors de Paris </a:t>
            </a:r>
            <a:endParaRPr sz="1500">
              <a:solidFill>
                <a:schemeClr val="dk1"/>
              </a:solidFill>
              <a:latin typeface="Raleway"/>
              <a:ea typeface="Raleway"/>
              <a:cs typeface="Raleway"/>
              <a:sym typeface="Raleway"/>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bbf504fe01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bbf504fe01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500">
                <a:solidFill>
                  <a:schemeClr val="dk1"/>
                </a:solidFill>
                <a:latin typeface="Raleway"/>
                <a:ea typeface="Raleway"/>
                <a:cs typeface="Raleway"/>
                <a:sym typeface="Raleway"/>
              </a:rPr>
              <a:t>On peut réaliser une analyse bivariées : Localisation  et circonférences ou Localisation  et hauteur</a:t>
            </a:r>
            <a:endParaRPr sz="1500">
              <a:solidFill>
                <a:schemeClr val="dk1"/>
              </a:solidFill>
              <a:latin typeface="Raleway"/>
              <a:ea typeface="Raleway"/>
              <a:cs typeface="Raleway"/>
              <a:sym typeface="Raleway"/>
            </a:endParaRPr>
          </a:p>
          <a:p>
            <a:pPr indent="-323850" lvl="0" marL="457200" rtl="0" algn="l">
              <a:lnSpc>
                <a:spcPct val="115000"/>
              </a:lnSpc>
              <a:spcBef>
                <a:spcPts val="120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Les zones avec une densité élevée d'arbres de grande hauteur pourraient nécessiter une attention particulière car plus susceptibles de nécessiter une taille régulière, une élagage ou d'autres types d'entretien pour assurer leur santé et leur sécurité.</a:t>
            </a:r>
            <a:endParaRPr sz="1500">
              <a:solidFill>
                <a:schemeClr val="dk1"/>
              </a:solidFill>
              <a:latin typeface="Raleway"/>
              <a:ea typeface="Raleway"/>
              <a:cs typeface="Raleway"/>
              <a:sym typeface="Raleway"/>
            </a:endParaRPr>
          </a:p>
          <a:p>
            <a:pPr indent="-323850" lvl="0" marL="457200" rtl="0" algn="l">
              <a:lnSpc>
                <a:spcPct val="115000"/>
              </a:lnSpc>
              <a:spcBef>
                <a:spcPts val="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Priorisation des ressources : En identifiant les zones présentant un grand nombre d'arbres nécessitant un entretien particulier en raison de leur circonférence ou de leur hauteur, vous pouvez prioriser l'allocation des ressources en fonction des besoins. Cela peut aider à garantir que les ressources sont utilisées de manière efficace là où elles sont le plus nécessaires.</a:t>
            </a:r>
            <a:endParaRPr sz="1500">
              <a:solidFill>
                <a:schemeClr val="dk1"/>
              </a:solidFill>
              <a:latin typeface="Raleway"/>
              <a:ea typeface="Raleway"/>
              <a:cs typeface="Raleway"/>
              <a:sym typeface="Raleway"/>
            </a:endParaRPr>
          </a:p>
          <a:p>
            <a:pPr indent="-323850" lvl="0" marL="457200" rtl="0" algn="l">
              <a:lnSpc>
                <a:spcPct val="115000"/>
              </a:lnSpc>
              <a:spcBef>
                <a:spcPts val="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Identification des corridors écologiques ou des zones à forte valeur environnementale : Une analyse bivariée de ce type peut également mettre en évidence les zones de la ville où se trouvent des arbres de grande taille, ce qui peut indiquer des corridors écologiques ou des zones présentant une valeur environnementale particulière. Cela peut influencer la planification urbaine et les décisions d'aménagement du territoire.</a:t>
            </a:r>
            <a:endParaRPr sz="1500">
              <a:solidFill>
                <a:schemeClr val="dk1"/>
              </a:solidFill>
              <a:latin typeface="Raleway"/>
              <a:ea typeface="Raleway"/>
              <a:cs typeface="Raleway"/>
              <a:sym typeface="Raleway"/>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f1e6516d2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f1e6516d2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fr" sz="1500">
                <a:solidFill>
                  <a:schemeClr val="dk1"/>
                </a:solidFill>
                <a:latin typeface="Raleway"/>
                <a:ea typeface="Raleway"/>
                <a:cs typeface="Raleway"/>
                <a:sym typeface="Raleway"/>
              </a:rPr>
              <a:t>Conclusion </a:t>
            </a:r>
            <a:endParaRPr b="1" sz="1500">
              <a:solidFill>
                <a:schemeClr val="dk1"/>
              </a:solidFill>
              <a:latin typeface="Raleway"/>
              <a:ea typeface="Raleway"/>
              <a:cs typeface="Raleway"/>
              <a:sym typeface="Raleway"/>
            </a:endParaRPr>
          </a:p>
          <a:p>
            <a:pPr indent="0" lvl="0" marL="0" rtl="0" algn="l">
              <a:lnSpc>
                <a:spcPct val="100000"/>
              </a:lnSpc>
              <a:spcBef>
                <a:spcPts val="1200"/>
              </a:spcBef>
              <a:spcAft>
                <a:spcPts val="0"/>
              </a:spcAft>
              <a:buClr>
                <a:schemeClr val="dk1"/>
              </a:buClr>
              <a:buSzPts val="1100"/>
              <a:buFont typeface="Arial"/>
              <a:buNone/>
            </a:pPr>
            <a:r>
              <a:rPr lang="fr" sz="1500">
                <a:solidFill>
                  <a:schemeClr val="dk1"/>
                </a:solidFill>
                <a:latin typeface="Raleway"/>
                <a:ea typeface="Raleway"/>
                <a:cs typeface="Raleway"/>
                <a:sym typeface="Raleway"/>
              </a:rPr>
              <a:t>En planifiant les tournées d'entretien de manière intelligente, en tenant compte de la répartition des arbres et de leurs caractéristiques, vous pouvez maximiser l'efficacité des opérations d'entretien tout en minimisant les coûts et les ressources nécessaires</a:t>
            </a:r>
            <a:endParaRPr sz="1500">
              <a:solidFill>
                <a:schemeClr val="dk1"/>
              </a:solidFill>
              <a:latin typeface="Raleway"/>
              <a:ea typeface="Raleway"/>
              <a:cs typeface="Raleway"/>
              <a:sym typeface="Raleway"/>
            </a:endParaRPr>
          </a:p>
          <a:p>
            <a:pPr indent="0" lvl="0" marL="0" rtl="0" algn="l">
              <a:lnSpc>
                <a:spcPct val="100000"/>
              </a:lnSpc>
              <a:spcBef>
                <a:spcPts val="1200"/>
              </a:spcBef>
              <a:spcAft>
                <a:spcPts val="0"/>
              </a:spcAft>
              <a:buClr>
                <a:schemeClr val="dk1"/>
              </a:buClr>
              <a:buSzPts val="1100"/>
              <a:buFont typeface="Arial"/>
              <a:buNone/>
            </a:pPr>
            <a:r>
              <a:rPr b="1" lang="fr" sz="1500">
                <a:solidFill>
                  <a:srgbClr val="1A1A1A"/>
                </a:solidFill>
                <a:latin typeface="Raleway"/>
                <a:ea typeface="Raleway"/>
                <a:cs typeface="Raleway"/>
                <a:sym typeface="Raleway"/>
              </a:rPr>
              <a:t>Axes d’amélioration</a:t>
            </a:r>
            <a:endParaRPr b="1" sz="1500">
              <a:solidFill>
                <a:srgbClr val="1A1A1A"/>
              </a:solidFill>
              <a:latin typeface="Raleway"/>
              <a:ea typeface="Raleway"/>
              <a:cs typeface="Raleway"/>
              <a:sym typeface="Raleway"/>
            </a:endParaRPr>
          </a:p>
          <a:p>
            <a:pPr indent="0" lvl="0" marL="0" rtl="0" algn="l">
              <a:lnSpc>
                <a:spcPct val="100000"/>
              </a:lnSpc>
              <a:spcBef>
                <a:spcPts val="0"/>
              </a:spcBef>
              <a:spcAft>
                <a:spcPts val="0"/>
              </a:spcAft>
              <a:buClr>
                <a:schemeClr val="dk1"/>
              </a:buClr>
              <a:buSzPts val="1100"/>
              <a:buFont typeface="Arial"/>
              <a:buNone/>
            </a:pPr>
            <a:r>
              <a:rPr lang="fr" sz="1500">
                <a:solidFill>
                  <a:schemeClr val="dk1"/>
                </a:solidFill>
                <a:latin typeface="Raleway"/>
                <a:ea typeface="Raleway"/>
                <a:cs typeface="Raleway"/>
                <a:sym typeface="Raleway"/>
              </a:rPr>
              <a:t>Cependant il faudrait d’autre données pour </a:t>
            </a:r>
            <a:r>
              <a:rPr lang="fr" sz="1500">
                <a:solidFill>
                  <a:schemeClr val="dk1"/>
                </a:solidFill>
                <a:latin typeface="Raleway"/>
                <a:ea typeface="Raleway"/>
                <a:cs typeface="Raleway"/>
                <a:sym typeface="Raleway"/>
              </a:rPr>
              <a:t>compléter</a:t>
            </a:r>
            <a:r>
              <a:rPr lang="fr" sz="1500">
                <a:solidFill>
                  <a:schemeClr val="dk1"/>
                </a:solidFill>
                <a:latin typeface="Raleway"/>
                <a:ea typeface="Raleway"/>
                <a:cs typeface="Raleway"/>
                <a:sym typeface="Raleway"/>
              </a:rPr>
              <a:t> l’analyse, comme des données sur les employés leurs localisation, nombres, roulement ect serait utile pour compléter ce dataset qui ne permet qu’un début d’analyse pour le besoin exprimé.</a:t>
            </a:r>
            <a:endParaRPr sz="1500">
              <a:solidFill>
                <a:schemeClr val="dk1"/>
              </a:solidFill>
              <a:latin typeface="Raleway"/>
              <a:ea typeface="Raleway"/>
              <a:cs typeface="Raleway"/>
              <a:sym typeface="Raleway"/>
            </a:endParaRPr>
          </a:p>
          <a:p>
            <a:pPr indent="0" lvl="0" marL="0" rtl="0" algn="l">
              <a:lnSpc>
                <a:spcPct val="100000"/>
              </a:lnSpc>
              <a:spcBef>
                <a:spcPts val="1200"/>
              </a:spcBef>
              <a:spcAft>
                <a:spcPts val="1200"/>
              </a:spcAft>
              <a:buClr>
                <a:schemeClr val="dk1"/>
              </a:buClr>
              <a:buSzPts val="1100"/>
              <a:buFont typeface="Arial"/>
              <a:buNone/>
            </a:pPr>
            <a:r>
              <a:rPr lang="fr" sz="1500">
                <a:solidFill>
                  <a:schemeClr val="dk1"/>
                </a:solidFill>
                <a:latin typeface="Raleway"/>
                <a:ea typeface="Raleway"/>
                <a:cs typeface="Raleway"/>
                <a:sym typeface="Raleway"/>
              </a:rPr>
              <a:t>On peut dire que l’analyse apporte une valeure ajouté pour la réalisation du projet mais manque d’infos.</a:t>
            </a:r>
            <a:endParaRPr sz="1500">
              <a:solidFill>
                <a:schemeClr val="dk1"/>
              </a:solidFill>
              <a:latin typeface="Raleway"/>
              <a:ea typeface="Raleway"/>
              <a:cs typeface="Raleway"/>
              <a:sym typeface="Raleway"/>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a077a9d41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a077a9d41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1500">
                <a:solidFill>
                  <a:schemeClr val="dk1"/>
                </a:solidFill>
                <a:latin typeface="Raleway"/>
                <a:ea typeface="Raleway"/>
                <a:cs typeface="Raleway"/>
                <a:sym typeface="Raleway"/>
              </a:rPr>
              <a:t>Je participe au </a:t>
            </a:r>
            <a:r>
              <a:rPr lang="fr" sz="1500">
                <a:solidFill>
                  <a:srgbClr val="030B09"/>
                </a:solidFill>
                <a:latin typeface="Raleway"/>
                <a:ea typeface="Raleway"/>
                <a:cs typeface="Raleway"/>
                <a:sym typeface="Raleway"/>
              </a:rPr>
              <a:t>challenge </a:t>
            </a:r>
            <a:r>
              <a:rPr b="1" lang="fr" sz="1500">
                <a:solidFill>
                  <a:srgbClr val="030B09"/>
                </a:solidFill>
                <a:latin typeface="Raleway"/>
                <a:ea typeface="Raleway"/>
                <a:cs typeface="Raleway"/>
                <a:sym typeface="Raleway"/>
              </a:rPr>
              <a:t>Smart City </a:t>
            </a:r>
            <a:r>
              <a:rPr lang="fr" sz="1500">
                <a:solidFill>
                  <a:srgbClr val="030B09"/>
                </a:solidFill>
                <a:latin typeface="Raleway"/>
                <a:ea typeface="Raleway"/>
                <a:cs typeface="Raleway"/>
                <a:sym typeface="Raleway"/>
              </a:rPr>
              <a:t>pour le</a:t>
            </a:r>
            <a:r>
              <a:rPr lang="fr" sz="1500">
                <a:solidFill>
                  <a:schemeClr val="dk1"/>
                </a:solidFill>
                <a:latin typeface="Raleway"/>
                <a:ea typeface="Raleway"/>
                <a:cs typeface="Raleway"/>
                <a:sym typeface="Raleway"/>
              </a:rPr>
              <a:t> c</a:t>
            </a:r>
            <a:r>
              <a:rPr lang="fr" sz="1500">
                <a:solidFill>
                  <a:schemeClr val="dk1"/>
                </a:solidFill>
                <a:latin typeface="Raleway"/>
                <a:ea typeface="Raleway"/>
                <a:cs typeface="Raleway"/>
                <a:sym typeface="Raleway"/>
              </a:rPr>
              <a:t>oncours de l'ONG "Data is for Good", qui organise des challenges de Data Science en ligne axés sur le bien commun, soutenus par des associations et des collectivités publiques.</a:t>
            </a:r>
            <a:endParaRPr sz="1500">
              <a:solidFill>
                <a:schemeClr val="dk1"/>
              </a:solidFill>
              <a:latin typeface="Raleway"/>
              <a:ea typeface="Raleway"/>
              <a:cs typeface="Raleway"/>
              <a:sym typeface="Raleway"/>
            </a:endParaRPr>
          </a:p>
          <a:p>
            <a:pPr indent="0" lvl="0" marL="0" rtl="0" algn="l">
              <a:spcBef>
                <a:spcPts val="2200"/>
              </a:spcBef>
              <a:spcAft>
                <a:spcPts val="0"/>
              </a:spcAft>
              <a:buNone/>
            </a:pPr>
            <a:r>
              <a:rPr lang="fr" sz="1500">
                <a:solidFill>
                  <a:schemeClr val="dk1"/>
                </a:solidFill>
                <a:latin typeface="Raleway"/>
                <a:ea typeface="Raleway"/>
                <a:cs typeface="Raleway"/>
                <a:sym typeface="Raleway"/>
              </a:rPr>
              <a:t>J’ai réalisé une analyse exploratoire avec un jeu de données portant sur les arbres de la ville de Paris, dans le cadre du programme “Végétalisons la ville”, l’objectif est d’améliorer les tournées d’entretien.</a:t>
            </a:r>
            <a:endParaRPr sz="1500">
              <a:solidFill>
                <a:schemeClr val="dk1"/>
              </a:solidFill>
              <a:latin typeface="Raleway"/>
              <a:ea typeface="Raleway"/>
              <a:cs typeface="Raleway"/>
              <a:sym typeface="Raleway"/>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bbf504fe01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bbf504fe01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a077a9d41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a077a9d41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1500">
                <a:solidFill>
                  <a:schemeClr val="dk1"/>
                </a:solidFill>
                <a:latin typeface="Raleway"/>
                <a:ea typeface="Raleway"/>
                <a:cs typeface="Raleway"/>
                <a:sym typeface="Raleway"/>
              </a:rPr>
              <a:t>Utilisation d’un </a:t>
            </a:r>
            <a:r>
              <a:rPr b="1" lang="fr" sz="1500">
                <a:solidFill>
                  <a:schemeClr val="dk1"/>
                </a:solidFill>
                <a:latin typeface="Raleway"/>
                <a:ea typeface="Raleway"/>
                <a:cs typeface="Raleway"/>
                <a:sym typeface="Raleway"/>
              </a:rPr>
              <a:t>Notebook Jupyter</a:t>
            </a:r>
            <a:r>
              <a:rPr lang="fr" sz="1500">
                <a:solidFill>
                  <a:schemeClr val="dk1"/>
                </a:solidFill>
                <a:latin typeface="Raleway"/>
                <a:ea typeface="Raleway"/>
                <a:cs typeface="Raleway"/>
                <a:sym typeface="Raleway"/>
              </a:rPr>
              <a:t> pour écrire le code Python</a:t>
            </a:r>
            <a:endParaRPr sz="1500">
              <a:solidFill>
                <a:schemeClr val="dk1"/>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t/>
            </a:r>
            <a:endParaRPr sz="1500">
              <a:solidFill>
                <a:schemeClr val="dk1"/>
              </a:solidFill>
              <a:latin typeface="Raleway"/>
              <a:ea typeface="Raleway"/>
              <a:cs typeface="Raleway"/>
              <a:sym typeface="Raleway"/>
            </a:endParaRPr>
          </a:p>
          <a:p>
            <a:pPr indent="0" lvl="0" marL="0" rtl="0" algn="l">
              <a:lnSpc>
                <a:spcPct val="115000"/>
              </a:lnSpc>
              <a:spcBef>
                <a:spcPts val="1200"/>
              </a:spcBef>
              <a:spcAft>
                <a:spcPts val="0"/>
              </a:spcAft>
              <a:buNone/>
            </a:pPr>
            <a:r>
              <a:rPr lang="fr" sz="1500">
                <a:solidFill>
                  <a:srgbClr val="595959"/>
                </a:solidFill>
                <a:latin typeface="Raleway"/>
                <a:ea typeface="Raleway"/>
                <a:cs typeface="Raleway"/>
                <a:sym typeface="Raleway"/>
              </a:rPr>
              <a:t>L’analyse se déroulera en 3 parties :</a:t>
            </a:r>
            <a:endParaRPr sz="1500">
              <a:solidFill>
                <a:srgbClr val="595959"/>
              </a:solidFill>
              <a:latin typeface="Raleway"/>
              <a:ea typeface="Raleway"/>
              <a:cs typeface="Raleway"/>
              <a:sym typeface="Raleway"/>
            </a:endParaRPr>
          </a:p>
          <a:p>
            <a:pPr indent="-346710" lvl="0" marL="342900" rtl="0" algn="l">
              <a:spcBef>
                <a:spcPts val="1200"/>
              </a:spcBef>
              <a:spcAft>
                <a:spcPts val="0"/>
              </a:spcAft>
              <a:buClr>
                <a:schemeClr val="dk1"/>
              </a:buClr>
              <a:buSzPts val="1500"/>
              <a:buFont typeface="Raleway"/>
              <a:buAutoNum type="romanUcPeriod"/>
            </a:pPr>
            <a:r>
              <a:rPr lang="fr" sz="1500">
                <a:solidFill>
                  <a:schemeClr val="dk1"/>
                </a:solidFill>
                <a:latin typeface="Raleway"/>
                <a:ea typeface="Raleway"/>
                <a:cs typeface="Raleway"/>
                <a:sym typeface="Raleway"/>
              </a:rPr>
              <a:t>Présentation générale du jeu de données</a:t>
            </a:r>
            <a:endParaRPr sz="1500">
              <a:solidFill>
                <a:schemeClr val="dk1"/>
              </a:solidFill>
              <a:latin typeface="Raleway"/>
              <a:ea typeface="Raleway"/>
              <a:cs typeface="Raleway"/>
              <a:sym typeface="Raleway"/>
            </a:endParaRPr>
          </a:p>
          <a:p>
            <a:pPr indent="-346710" lvl="0" marL="342900" rtl="0" algn="l">
              <a:spcBef>
                <a:spcPts val="1200"/>
              </a:spcBef>
              <a:spcAft>
                <a:spcPts val="0"/>
              </a:spcAft>
              <a:buClr>
                <a:schemeClr val="dk1"/>
              </a:buClr>
              <a:buSzPts val="1500"/>
              <a:buFont typeface="Raleway"/>
              <a:buAutoNum type="romanUcPeriod"/>
            </a:pPr>
            <a:r>
              <a:rPr lang="fr" sz="1500">
                <a:solidFill>
                  <a:schemeClr val="dk1"/>
                </a:solidFill>
                <a:latin typeface="Raleway"/>
                <a:ea typeface="Raleway"/>
                <a:cs typeface="Raleway"/>
                <a:sym typeface="Raleway"/>
              </a:rPr>
              <a:t>Démarche méthodologique d’analyse et de nettoyage des données</a:t>
            </a:r>
            <a:endParaRPr sz="1500">
              <a:solidFill>
                <a:schemeClr val="dk1"/>
              </a:solidFill>
              <a:latin typeface="Raleway"/>
              <a:ea typeface="Raleway"/>
              <a:cs typeface="Raleway"/>
              <a:sym typeface="Raleway"/>
            </a:endParaRPr>
          </a:p>
          <a:p>
            <a:pPr indent="-346710" lvl="0" marL="342900" rtl="0" algn="l">
              <a:spcBef>
                <a:spcPts val="1200"/>
              </a:spcBef>
              <a:spcAft>
                <a:spcPts val="0"/>
              </a:spcAft>
              <a:buClr>
                <a:schemeClr val="dk1"/>
              </a:buClr>
              <a:buSzPts val="1500"/>
              <a:buFont typeface="Raleway"/>
              <a:buAutoNum type="romanUcPeriod"/>
            </a:pPr>
            <a:r>
              <a:rPr lang="fr" sz="1500">
                <a:solidFill>
                  <a:schemeClr val="dk1"/>
                </a:solidFill>
                <a:latin typeface="Raleway"/>
                <a:ea typeface="Raleway"/>
                <a:cs typeface="Raleway"/>
                <a:sym typeface="Raleway"/>
              </a:rPr>
              <a:t>Synthèse de l’analyse de données et visualisation des données</a:t>
            </a:r>
            <a:endParaRPr sz="1500">
              <a:solidFill>
                <a:schemeClr val="dk1"/>
              </a:solidFill>
              <a:latin typeface="Raleway"/>
              <a:ea typeface="Raleway"/>
              <a:cs typeface="Raleway"/>
              <a:sym typeface="Raleway"/>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a390889fb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a390889fb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500">
                <a:solidFill>
                  <a:schemeClr val="dk1"/>
                </a:solidFill>
                <a:latin typeface="Raleway"/>
                <a:ea typeface="Raleway"/>
                <a:cs typeface="Raleway"/>
                <a:sym typeface="Raleway"/>
              </a:rPr>
              <a:t>Le dataset traite des données de caractéristiques et </a:t>
            </a:r>
            <a:r>
              <a:rPr lang="fr" sz="1500">
                <a:solidFill>
                  <a:schemeClr val="dk1"/>
                </a:solidFill>
                <a:latin typeface="Raleway"/>
                <a:ea typeface="Raleway"/>
                <a:cs typeface="Raleway"/>
                <a:sym typeface="Raleway"/>
              </a:rPr>
              <a:t>d'emplacement</a:t>
            </a:r>
            <a:r>
              <a:rPr lang="fr" sz="1500">
                <a:solidFill>
                  <a:schemeClr val="dk1"/>
                </a:solidFill>
                <a:latin typeface="Raleway"/>
                <a:ea typeface="Raleway"/>
                <a:cs typeface="Raleway"/>
                <a:sym typeface="Raleway"/>
              </a:rPr>
              <a:t> de la végétations dans Paris.</a:t>
            </a:r>
            <a:endParaRPr sz="1500">
              <a:solidFill>
                <a:schemeClr val="dk1"/>
              </a:solidFill>
              <a:latin typeface="Raleway"/>
              <a:ea typeface="Raleway"/>
              <a:cs typeface="Raleway"/>
              <a:sym typeface="Raleway"/>
            </a:endParaRPr>
          </a:p>
          <a:p>
            <a:pPr indent="0" lvl="0" marL="0" rtl="0" algn="l">
              <a:spcBef>
                <a:spcPts val="0"/>
              </a:spcBef>
              <a:spcAft>
                <a:spcPts val="0"/>
              </a:spcAft>
              <a:buNone/>
            </a:pPr>
            <a:r>
              <a:t/>
            </a:r>
            <a:endParaRPr sz="1500">
              <a:solidFill>
                <a:schemeClr val="dk1"/>
              </a:solidFill>
              <a:latin typeface="Raleway"/>
              <a:ea typeface="Raleway"/>
              <a:cs typeface="Raleway"/>
              <a:sym typeface="Raleway"/>
            </a:endParaRPr>
          </a:p>
          <a:p>
            <a:pPr indent="0" lvl="0" marL="0" rtl="0" algn="l">
              <a:spcBef>
                <a:spcPts val="0"/>
              </a:spcBef>
              <a:spcAft>
                <a:spcPts val="0"/>
              </a:spcAft>
              <a:buNone/>
            </a:pPr>
            <a:r>
              <a:rPr lang="fr" sz="1500" u="sng">
                <a:solidFill>
                  <a:schemeClr val="dk1"/>
                </a:solidFill>
                <a:latin typeface="Raleway"/>
                <a:ea typeface="Raleway"/>
                <a:cs typeface="Raleway"/>
                <a:sym typeface="Raleway"/>
              </a:rPr>
              <a:t>Détail volumétrie :</a:t>
            </a:r>
            <a:endParaRPr sz="1500" u="sng">
              <a:solidFill>
                <a:schemeClr val="dk1"/>
              </a:solidFill>
              <a:latin typeface="Raleway"/>
              <a:ea typeface="Raleway"/>
              <a:cs typeface="Raleway"/>
              <a:sym typeface="Raleway"/>
            </a:endParaRPr>
          </a:p>
          <a:p>
            <a:pPr indent="0" lvl="0" marL="0" rtl="0" algn="l">
              <a:lnSpc>
                <a:spcPct val="115000"/>
              </a:lnSpc>
              <a:spcBef>
                <a:spcPts val="0"/>
              </a:spcBef>
              <a:spcAft>
                <a:spcPts val="0"/>
              </a:spcAft>
              <a:buClr>
                <a:schemeClr val="dk1"/>
              </a:buClr>
              <a:buSzPts val="1100"/>
              <a:buFont typeface="Arial"/>
              <a:buNone/>
            </a:pPr>
            <a:r>
              <a:rPr lang="fr" sz="1500">
                <a:solidFill>
                  <a:schemeClr val="dk1"/>
                </a:solidFill>
                <a:latin typeface="Raleway"/>
                <a:ea typeface="Raleway"/>
                <a:cs typeface="Raleway"/>
                <a:sym typeface="Raleway"/>
              </a:rPr>
              <a:t>Total colonnes : 18 variables.</a:t>
            </a:r>
            <a:endParaRPr sz="1500">
              <a:solidFill>
                <a:schemeClr val="dk1"/>
              </a:solidFill>
              <a:latin typeface="Raleway"/>
              <a:ea typeface="Raleway"/>
              <a:cs typeface="Raleway"/>
              <a:sym typeface="Raleway"/>
            </a:endParaRPr>
          </a:p>
          <a:p>
            <a:pPr indent="-323850" lvl="0" marL="457200" rtl="0" algn="l">
              <a:lnSpc>
                <a:spcPct val="115000"/>
              </a:lnSpc>
              <a:spcBef>
                <a:spcPts val="120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11 variables qualitatives.</a:t>
            </a:r>
            <a:endParaRPr sz="1500">
              <a:solidFill>
                <a:schemeClr val="dk1"/>
              </a:solidFill>
              <a:latin typeface="Raleway"/>
              <a:ea typeface="Raleway"/>
              <a:cs typeface="Raleway"/>
              <a:sym typeface="Raleway"/>
            </a:endParaRPr>
          </a:p>
          <a:p>
            <a:pPr indent="-323850" lvl="0" marL="457200" rtl="0" algn="l">
              <a:lnSpc>
                <a:spcPct val="115000"/>
              </a:lnSpc>
              <a:spcBef>
                <a:spcPts val="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 7 variables quantitatives.</a:t>
            </a:r>
            <a:endParaRPr sz="1500">
              <a:solidFill>
                <a:schemeClr val="dk1"/>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lang="fr" sz="1500">
                <a:solidFill>
                  <a:schemeClr val="dk1"/>
                </a:solidFill>
                <a:latin typeface="Raleway"/>
                <a:ea typeface="Raleway"/>
                <a:cs typeface="Raleway"/>
                <a:sym typeface="Raleway"/>
              </a:rPr>
              <a:t>Total lignes : 200137 individus.</a:t>
            </a:r>
            <a:endParaRPr sz="1500">
              <a:solidFill>
                <a:schemeClr val="dk1"/>
              </a:solidFill>
              <a:latin typeface="Raleway"/>
              <a:ea typeface="Raleway"/>
              <a:cs typeface="Raleway"/>
              <a:sym typeface="Raleway"/>
            </a:endParaRPr>
          </a:p>
          <a:p>
            <a:pPr indent="0" lvl="0" marL="0" rtl="0" algn="l">
              <a:lnSpc>
                <a:spcPct val="115000"/>
              </a:lnSpc>
              <a:spcBef>
                <a:spcPts val="1200"/>
              </a:spcBef>
              <a:spcAft>
                <a:spcPts val="1200"/>
              </a:spcAft>
              <a:buClr>
                <a:schemeClr val="dk1"/>
              </a:buClr>
              <a:buSzPts val="1100"/>
              <a:buFont typeface="Arial"/>
              <a:buNone/>
            </a:pPr>
            <a:r>
              <a:rPr lang="fr" sz="1500">
                <a:solidFill>
                  <a:schemeClr val="dk1"/>
                </a:solidFill>
                <a:latin typeface="Raleway"/>
                <a:ea typeface="Raleway"/>
                <a:cs typeface="Raleway"/>
                <a:sym typeface="Raleway"/>
              </a:rPr>
              <a:t>Total : 3602466 valeurs</a:t>
            </a:r>
            <a:endParaRPr sz="1500">
              <a:solidFill>
                <a:schemeClr val="dk1"/>
              </a:solidFill>
              <a:latin typeface="Raleway"/>
              <a:ea typeface="Raleway"/>
              <a:cs typeface="Raleway"/>
              <a:sym typeface="Raleway"/>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a390889fb4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a390889fb4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500">
                <a:solidFill>
                  <a:schemeClr val="dk1"/>
                </a:solidFill>
                <a:latin typeface="Raleway"/>
                <a:ea typeface="Raleway"/>
                <a:cs typeface="Raleway"/>
                <a:sym typeface="Raleway"/>
              </a:rPr>
              <a:t>Le dataset est plutôt bien rempli, sauf la colonne numéro qui est </a:t>
            </a:r>
            <a:r>
              <a:rPr lang="fr" sz="1500">
                <a:solidFill>
                  <a:schemeClr val="dk1"/>
                </a:solidFill>
                <a:latin typeface="Raleway"/>
                <a:ea typeface="Raleway"/>
                <a:cs typeface="Raleway"/>
                <a:sym typeface="Raleway"/>
              </a:rPr>
              <a:t>complètement</a:t>
            </a:r>
            <a:r>
              <a:rPr lang="fr" sz="1500">
                <a:solidFill>
                  <a:schemeClr val="dk1"/>
                </a:solidFill>
                <a:latin typeface="Raleway"/>
                <a:ea typeface="Raleway"/>
                <a:cs typeface="Raleway"/>
                <a:sym typeface="Raleway"/>
              </a:rPr>
              <a:t> vide. </a:t>
            </a:r>
            <a:endParaRPr sz="1500">
              <a:solidFill>
                <a:schemeClr val="dk1"/>
              </a:solidFill>
              <a:latin typeface="Raleway"/>
              <a:ea typeface="Raleway"/>
              <a:cs typeface="Raleway"/>
              <a:sym typeface="Raleway"/>
            </a:endParaRPr>
          </a:p>
          <a:p>
            <a:pPr indent="0" lvl="0" marL="0" rtl="0" algn="l">
              <a:spcBef>
                <a:spcPts val="0"/>
              </a:spcBef>
              <a:spcAft>
                <a:spcPts val="0"/>
              </a:spcAft>
              <a:buNone/>
            </a:pPr>
            <a:r>
              <a:rPr lang="fr" sz="1500">
                <a:solidFill>
                  <a:schemeClr val="dk1"/>
                </a:solidFill>
                <a:latin typeface="Raleway"/>
                <a:ea typeface="Raleway"/>
                <a:cs typeface="Raleway"/>
                <a:sym typeface="Raleway"/>
              </a:rPr>
              <a:t>Les colonnes complément d’adresse et variété </a:t>
            </a:r>
            <a:r>
              <a:rPr lang="fr" sz="1500">
                <a:solidFill>
                  <a:schemeClr val="dk1"/>
                </a:solidFill>
                <a:latin typeface="Raleway"/>
                <a:ea typeface="Raleway"/>
                <a:cs typeface="Raleway"/>
                <a:sym typeface="Raleway"/>
              </a:rPr>
              <a:t>sont </a:t>
            </a:r>
            <a:r>
              <a:rPr lang="fr" sz="1500">
                <a:solidFill>
                  <a:schemeClr val="dk1"/>
                </a:solidFill>
                <a:latin typeface="Raleway"/>
                <a:ea typeface="Raleway"/>
                <a:cs typeface="Raleway"/>
                <a:sym typeface="Raleway"/>
              </a:rPr>
              <a:t>assez disparates.</a:t>
            </a:r>
            <a:endParaRPr sz="1500">
              <a:solidFill>
                <a:schemeClr val="dk1"/>
              </a:solidFill>
              <a:latin typeface="Raleway"/>
              <a:ea typeface="Raleway"/>
              <a:cs typeface="Raleway"/>
              <a:sym typeface="Raleway"/>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a390889fb4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a390889fb4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fr" sz="1500">
                <a:solidFill>
                  <a:schemeClr val="dk1"/>
                </a:solidFill>
                <a:latin typeface="Raleway"/>
                <a:ea typeface="Raleway"/>
                <a:cs typeface="Raleway"/>
                <a:sym typeface="Raleway"/>
              </a:rPr>
              <a:t>Description des variables quantitatives :</a:t>
            </a:r>
            <a:endParaRPr sz="1500">
              <a:solidFill>
                <a:schemeClr val="dk1"/>
              </a:solidFill>
              <a:latin typeface="Raleway"/>
              <a:ea typeface="Raleway"/>
              <a:cs typeface="Raleway"/>
              <a:sym typeface="Raleway"/>
            </a:endParaRPr>
          </a:p>
          <a:p>
            <a:pPr indent="-323850" lvl="0" marL="457200" rtl="0" algn="l">
              <a:lnSpc>
                <a:spcPct val="115000"/>
              </a:lnSpc>
              <a:spcBef>
                <a:spcPts val="1200"/>
              </a:spcBef>
              <a:spcAft>
                <a:spcPts val="0"/>
              </a:spcAft>
              <a:buClr>
                <a:srgbClr val="595959"/>
              </a:buClr>
              <a:buSzPts val="1500"/>
              <a:buFont typeface="Raleway"/>
              <a:buChar char="➔"/>
            </a:pPr>
            <a:r>
              <a:rPr lang="fr" sz="1500">
                <a:solidFill>
                  <a:srgbClr val="595959"/>
                </a:solidFill>
                <a:latin typeface="Raleway"/>
                <a:ea typeface="Raleway"/>
                <a:cs typeface="Raleway"/>
                <a:sym typeface="Raleway"/>
              </a:rPr>
              <a:t>5 variables de caractéristique de l’arbre</a:t>
            </a:r>
            <a:endParaRPr sz="1500">
              <a:solidFill>
                <a:schemeClr val="dk1"/>
              </a:solidFill>
              <a:latin typeface="Raleway"/>
              <a:ea typeface="Raleway"/>
              <a:cs typeface="Raleway"/>
              <a:sym typeface="Raleway"/>
            </a:endParaRPr>
          </a:p>
          <a:p>
            <a:pPr indent="0" lvl="0" marL="0" rtl="0" algn="l">
              <a:lnSpc>
                <a:spcPct val="100000"/>
              </a:lnSpc>
              <a:spcBef>
                <a:spcPts val="1200"/>
              </a:spcBef>
              <a:spcAft>
                <a:spcPts val="0"/>
              </a:spcAft>
              <a:buClr>
                <a:schemeClr val="dk1"/>
              </a:buClr>
              <a:buSzPts val="1100"/>
              <a:buFont typeface="Arial"/>
              <a:buNone/>
            </a:pPr>
            <a:r>
              <a:rPr lang="fr" sz="1500">
                <a:solidFill>
                  <a:schemeClr val="dk1"/>
                </a:solidFill>
                <a:latin typeface="Raleway"/>
                <a:ea typeface="Raleway"/>
                <a:cs typeface="Raleway"/>
                <a:sym typeface="Raleway"/>
              </a:rPr>
              <a:t>id → que des valeurs uniques</a:t>
            </a:r>
            <a:endParaRPr sz="1500">
              <a:solidFill>
                <a:schemeClr val="dk1"/>
              </a:solidFill>
              <a:latin typeface="Raleway"/>
              <a:ea typeface="Raleway"/>
              <a:cs typeface="Raleway"/>
              <a:sym typeface="Raleway"/>
            </a:endParaRPr>
          </a:p>
          <a:p>
            <a:pPr indent="0" lvl="0" marL="0" rtl="0" algn="l">
              <a:lnSpc>
                <a:spcPct val="100000"/>
              </a:lnSpc>
              <a:spcBef>
                <a:spcPts val="1200"/>
              </a:spcBef>
              <a:spcAft>
                <a:spcPts val="0"/>
              </a:spcAft>
              <a:buClr>
                <a:schemeClr val="dk1"/>
              </a:buClr>
              <a:buSzPts val="1100"/>
              <a:buFont typeface="Arial"/>
              <a:buNone/>
            </a:pPr>
            <a:r>
              <a:rPr lang="fr" sz="1500">
                <a:solidFill>
                  <a:schemeClr val="dk1"/>
                </a:solidFill>
                <a:latin typeface="Raleway"/>
                <a:ea typeface="Raleway"/>
                <a:cs typeface="Raleway"/>
                <a:sym typeface="Raleway"/>
              </a:rPr>
              <a:t>numero → que des valeurs nulles</a:t>
            </a:r>
            <a:endParaRPr sz="1500">
              <a:solidFill>
                <a:schemeClr val="dk1"/>
              </a:solidFill>
              <a:latin typeface="Raleway"/>
              <a:ea typeface="Raleway"/>
              <a:cs typeface="Raleway"/>
              <a:sym typeface="Raleway"/>
            </a:endParaRPr>
          </a:p>
          <a:p>
            <a:pPr indent="0" lvl="0" marL="0" rtl="0" algn="l">
              <a:lnSpc>
                <a:spcPct val="100000"/>
              </a:lnSpc>
              <a:spcBef>
                <a:spcPts val="1200"/>
              </a:spcBef>
              <a:spcAft>
                <a:spcPts val="0"/>
              </a:spcAft>
              <a:buClr>
                <a:schemeClr val="dk1"/>
              </a:buClr>
              <a:buSzPts val="1100"/>
              <a:buFont typeface="Arial"/>
              <a:buNone/>
            </a:pPr>
            <a:r>
              <a:rPr lang="fr" sz="1500">
                <a:solidFill>
                  <a:schemeClr val="dk1"/>
                </a:solidFill>
                <a:latin typeface="Raleway"/>
                <a:ea typeface="Raleway"/>
                <a:cs typeface="Raleway"/>
                <a:sym typeface="Raleway"/>
              </a:rPr>
              <a:t>circonference_cm / hauteur_m : écart-type très élevé (valeurs aberrantes)</a:t>
            </a:r>
            <a:endParaRPr sz="1500">
              <a:solidFill>
                <a:schemeClr val="dk1"/>
              </a:solidFill>
              <a:latin typeface="Raleway"/>
              <a:ea typeface="Raleway"/>
              <a:cs typeface="Raleway"/>
              <a:sym typeface="Raleway"/>
            </a:endParaRPr>
          </a:p>
          <a:p>
            <a:pPr indent="0" lvl="0" marL="0" rtl="0" algn="l">
              <a:lnSpc>
                <a:spcPct val="100000"/>
              </a:lnSpc>
              <a:spcBef>
                <a:spcPts val="1200"/>
              </a:spcBef>
              <a:spcAft>
                <a:spcPts val="0"/>
              </a:spcAft>
              <a:buNone/>
            </a:pPr>
            <a:r>
              <a:rPr lang="fr" sz="1500">
                <a:solidFill>
                  <a:schemeClr val="dk1"/>
                </a:solidFill>
                <a:latin typeface="Raleway"/>
                <a:ea typeface="Raleway"/>
                <a:cs typeface="Raleway"/>
                <a:sym typeface="Raleway"/>
              </a:rPr>
              <a:t>remarquable → variable catégorielle 0/1</a:t>
            </a:r>
            <a:endParaRPr sz="1500">
              <a:solidFill>
                <a:schemeClr val="dk1"/>
              </a:solidFill>
              <a:latin typeface="Raleway"/>
              <a:ea typeface="Raleway"/>
              <a:cs typeface="Raleway"/>
              <a:sym typeface="Raleway"/>
            </a:endParaRPr>
          </a:p>
          <a:p>
            <a:pPr indent="-323850" lvl="0" marL="457200" rtl="0" algn="l">
              <a:lnSpc>
                <a:spcPct val="115000"/>
              </a:lnSpc>
              <a:spcBef>
                <a:spcPts val="1200"/>
              </a:spcBef>
              <a:spcAft>
                <a:spcPts val="0"/>
              </a:spcAft>
              <a:buClr>
                <a:srgbClr val="595959"/>
              </a:buClr>
              <a:buSzPts val="1500"/>
              <a:buFont typeface="Raleway"/>
              <a:buChar char="➔"/>
            </a:pPr>
            <a:r>
              <a:rPr lang="fr" sz="1500">
                <a:solidFill>
                  <a:srgbClr val="595959"/>
                </a:solidFill>
                <a:latin typeface="Raleway"/>
                <a:ea typeface="Raleway"/>
                <a:cs typeface="Raleway"/>
                <a:sym typeface="Raleway"/>
              </a:rPr>
              <a:t>2 variables de localité</a:t>
            </a:r>
            <a:endParaRPr sz="1500">
              <a:solidFill>
                <a:schemeClr val="dk1"/>
              </a:solidFill>
              <a:latin typeface="Raleway"/>
              <a:ea typeface="Raleway"/>
              <a:cs typeface="Raleway"/>
              <a:sym typeface="Raleway"/>
            </a:endParaRPr>
          </a:p>
          <a:p>
            <a:pPr indent="0" lvl="0" marL="0" rtl="0" algn="l">
              <a:lnSpc>
                <a:spcPct val="100000"/>
              </a:lnSpc>
              <a:spcBef>
                <a:spcPts val="1200"/>
              </a:spcBef>
              <a:spcAft>
                <a:spcPts val="1200"/>
              </a:spcAft>
              <a:buNone/>
            </a:pPr>
            <a:r>
              <a:rPr lang="fr" sz="1500">
                <a:solidFill>
                  <a:schemeClr val="dk1"/>
                </a:solidFill>
                <a:latin typeface="Raleway"/>
                <a:ea typeface="Raleway"/>
                <a:cs typeface="Raleway"/>
                <a:sym typeface="Raleway"/>
              </a:rPr>
              <a:t>geo_point_2d_a / geo_point_2d_b : écart-type très faible (pas de valeurs aberrantes)</a:t>
            </a:r>
            <a:endParaRPr sz="1500">
              <a:solidFill>
                <a:schemeClr val="dk1"/>
              </a:solidFill>
              <a:latin typeface="Raleway"/>
              <a:ea typeface="Raleway"/>
              <a:cs typeface="Raleway"/>
              <a:sym typeface="Raleway"/>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a390889fb4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a390889fb4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500">
                <a:solidFill>
                  <a:schemeClr val="dk1"/>
                </a:solidFill>
                <a:latin typeface="Raleway"/>
                <a:ea typeface="Raleway"/>
                <a:cs typeface="Raleway"/>
                <a:sym typeface="Raleway"/>
              </a:rPr>
              <a:t>Description des variables qualitatives :</a:t>
            </a:r>
            <a:endParaRPr sz="1500">
              <a:solidFill>
                <a:schemeClr val="dk1"/>
              </a:solidFill>
              <a:latin typeface="Raleway"/>
              <a:ea typeface="Raleway"/>
              <a:cs typeface="Raleway"/>
              <a:sym typeface="Raleway"/>
            </a:endParaRPr>
          </a:p>
          <a:p>
            <a:pPr indent="-323850" lvl="0" marL="457200" rtl="0" algn="l">
              <a:spcBef>
                <a:spcPts val="120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6 variables d’emplacement</a:t>
            </a:r>
            <a:endParaRPr sz="1500">
              <a:solidFill>
                <a:schemeClr val="dk1"/>
              </a:solidFill>
              <a:latin typeface="Raleway"/>
              <a:ea typeface="Raleway"/>
              <a:cs typeface="Raleway"/>
              <a:sym typeface="Raleway"/>
            </a:endParaRPr>
          </a:p>
          <a:p>
            <a:pPr indent="0" lvl="0" marL="0" rtl="0" algn="l">
              <a:spcBef>
                <a:spcPts val="1200"/>
              </a:spcBef>
              <a:spcAft>
                <a:spcPts val="0"/>
              </a:spcAft>
              <a:buNone/>
            </a:pPr>
            <a:r>
              <a:rPr lang="fr" sz="1500">
                <a:solidFill>
                  <a:schemeClr val="dk1"/>
                </a:solidFill>
                <a:latin typeface="Raleway"/>
                <a:ea typeface="Raleway"/>
                <a:cs typeface="Raleway"/>
                <a:sym typeface="Raleway"/>
              </a:rPr>
              <a:t>type_emplacement → une valeur fixe : Arbre</a:t>
            </a:r>
            <a:endParaRPr sz="1500">
              <a:solidFill>
                <a:schemeClr val="dk1"/>
              </a:solidFill>
              <a:latin typeface="Raleway"/>
              <a:ea typeface="Raleway"/>
              <a:cs typeface="Raleway"/>
              <a:sym typeface="Raleway"/>
            </a:endParaRPr>
          </a:p>
          <a:p>
            <a:pPr indent="0" lvl="0" marL="0" rtl="0" algn="l">
              <a:spcBef>
                <a:spcPts val="1200"/>
              </a:spcBef>
              <a:spcAft>
                <a:spcPts val="0"/>
              </a:spcAft>
              <a:buNone/>
            </a:pPr>
            <a:r>
              <a:rPr lang="fr" sz="1500">
                <a:solidFill>
                  <a:schemeClr val="dk1"/>
                </a:solidFill>
                <a:latin typeface="Raleway"/>
                <a:ea typeface="Raleway"/>
                <a:cs typeface="Raleway"/>
                <a:sym typeface="Raleway"/>
              </a:rPr>
              <a:t>domanialité → nombre </a:t>
            </a:r>
            <a:r>
              <a:rPr lang="fr" sz="1500">
                <a:solidFill>
                  <a:schemeClr val="dk1"/>
                </a:solidFill>
                <a:latin typeface="Raleway"/>
                <a:ea typeface="Raleway"/>
                <a:cs typeface="Raleway"/>
                <a:sym typeface="Raleway"/>
              </a:rPr>
              <a:t>d'occurrences</a:t>
            </a:r>
            <a:r>
              <a:rPr lang="fr" sz="1500">
                <a:solidFill>
                  <a:schemeClr val="dk1"/>
                </a:solidFill>
                <a:latin typeface="Raleway"/>
                <a:ea typeface="Raleway"/>
                <a:cs typeface="Raleway"/>
                <a:sym typeface="Raleway"/>
              </a:rPr>
              <a:t> faible (cardinalité très basse)</a:t>
            </a:r>
            <a:endParaRPr sz="1500">
              <a:solidFill>
                <a:schemeClr val="dk1"/>
              </a:solidFill>
              <a:latin typeface="Raleway"/>
              <a:ea typeface="Raleway"/>
              <a:cs typeface="Raleway"/>
              <a:sym typeface="Raleway"/>
            </a:endParaRPr>
          </a:p>
          <a:p>
            <a:pPr indent="0" lvl="0" marL="0" rtl="0" algn="l">
              <a:spcBef>
                <a:spcPts val="1200"/>
              </a:spcBef>
              <a:spcAft>
                <a:spcPts val="0"/>
              </a:spcAft>
              <a:buNone/>
            </a:pPr>
            <a:r>
              <a:rPr lang="fr" sz="1500">
                <a:solidFill>
                  <a:schemeClr val="dk1"/>
                </a:solidFill>
                <a:latin typeface="Raleway"/>
                <a:ea typeface="Raleway"/>
                <a:cs typeface="Raleway"/>
                <a:sym typeface="Raleway"/>
              </a:rPr>
              <a:t>arrondissement → nombre </a:t>
            </a:r>
            <a:r>
              <a:rPr lang="fr" sz="1500">
                <a:solidFill>
                  <a:schemeClr val="dk1"/>
                </a:solidFill>
                <a:latin typeface="Raleway"/>
                <a:ea typeface="Raleway"/>
                <a:cs typeface="Raleway"/>
                <a:sym typeface="Raleway"/>
              </a:rPr>
              <a:t>d'occurrences</a:t>
            </a:r>
            <a:r>
              <a:rPr lang="fr" sz="1500">
                <a:solidFill>
                  <a:schemeClr val="dk1"/>
                </a:solidFill>
                <a:latin typeface="Raleway"/>
                <a:ea typeface="Raleway"/>
                <a:cs typeface="Raleway"/>
                <a:sym typeface="Raleway"/>
              </a:rPr>
              <a:t> faible (cardinalité basse)</a:t>
            </a:r>
            <a:endParaRPr sz="1500">
              <a:solidFill>
                <a:schemeClr val="dk1"/>
              </a:solidFill>
              <a:latin typeface="Raleway"/>
              <a:ea typeface="Raleway"/>
              <a:cs typeface="Raleway"/>
              <a:sym typeface="Raleway"/>
            </a:endParaRPr>
          </a:p>
          <a:p>
            <a:pPr indent="0" lvl="0" marL="0" rtl="0" algn="l">
              <a:spcBef>
                <a:spcPts val="1200"/>
              </a:spcBef>
              <a:spcAft>
                <a:spcPts val="0"/>
              </a:spcAft>
              <a:buNone/>
            </a:pPr>
            <a:r>
              <a:rPr lang="fr" sz="1500">
                <a:solidFill>
                  <a:schemeClr val="dk1"/>
                </a:solidFill>
                <a:latin typeface="Raleway"/>
                <a:ea typeface="Raleway"/>
                <a:cs typeface="Raleway"/>
                <a:sym typeface="Raleway"/>
              </a:rPr>
              <a:t>complement_addresse → </a:t>
            </a:r>
            <a:r>
              <a:rPr lang="fr" sz="1500">
                <a:solidFill>
                  <a:schemeClr val="dk1"/>
                </a:solidFill>
                <a:latin typeface="Raleway"/>
                <a:ea typeface="Raleway"/>
                <a:cs typeface="Raleway"/>
                <a:sym typeface="Raleway"/>
              </a:rPr>
              <a:t> nombre d'occurrences haut (cardinalité élevée)</a:t>
            </a:r>
            <a:endParaRPr sz="1500">
              <a:solidFill>
                <a:schemeClr val="dk1"/>
              </a:solidFill>
              <a:latin typeface="Raleway"/>
              <a:ea typeface="Raleway"/>
              <a:cs typeface="Raleway"/>
              <a:sym typeface="Raleway"/>
            </a:endParaRPr>
          </a:p>
          <a:p>
            <a:pPr indent="0" lvl="0" marL="0" rtl="0" algn="l">
              <a:spcBef>
                <a:spcPts val="1200"/>
              </a:spcBef>
              <a:spcAft>
                <a:spcPts val="0"/>
              </a:spcAft>
              <a:buNone/>
            </a:pPr>
            <a:r>
              <a:rPr lang="fr" sz="1500">
                <a:solidFill>
                  <a:schemeClr val="dk1"/>
                </a:solidFill>
                <a:latin typeface="Raleway"/>
                <a:ea typeface="Raleway"/>
                <a:cs typeface="Raleway"/>
                <a:sym typeface="Raleway"/>
              </a:rPr>
              <a:t>lieu →</a:t>
            </a:r>
            <a:r>
              <a:rPr lang="fr" sz="1500">
                <a:solidFill>
                  <a:schemeClr val="dk1"/>
                </a:solidFill>
                <a:latin typeface="Raleway"/>
                <a:ea typeface="Raleway"/>
                <a:cs typeface="Raleway"/>
                <a:sym typeface="Raleway"/>
              </a:rPr>
              <a:t> nombre d'occurrences moyen (cardinalité moyenne)</a:t>
            </a:r>
            <a:endParaRPr sz="1500">
              <a:solidFill>
                <a:schemeClr val="dk1"/>
              </a:solidFill>
              <a:latin typeface="Raleway"/>
              <a:ea typeface="Raleway"/>
              <a:cs typeface="Raleway"/>
              <a:sym typeface="Raleway"/>
            </a:endParaRPr>
          </a:p>
          <a:p>
            <a:pPr indent="0" lvl="0" marL="0" rtl="0" algn="l">
              <a:spcBef>
                <a:spcPts val="1200"/>
              </a:spcBef>
              <a:spcAft>
                <a:spcPts val="0"/>
              </a:spcAft>
              <a:buNone/>
            </a:pPr>
            <a:r>
              <a:rPr lang="fr" sz="1500">
                <a:solidFill>
                  <a:schemeClr val="dk1"/>
                </a:solidFill>
                <a:latin typeface="Raleway"/>
                <a:ea typeface="Raleway"/>
                <a:cs typeface="Raleway"/>
                <a:sym typeface="Raleway"/>
              </a:rPr>
              <a:t>id_emplacement → nombre </a:t>
            </a:r>
            <a:r>
              <a:rPr lang="fr" sz="1500">
                <a:solidFill>
                  <a:schemeClr val="dk1"/>
                </a:solidFill>
                <a:latin typeface="Raleway"/>
                <a:ea typeface="Raleway"/>
                <a:cs typeface="Raleway"/>
                <a:sym typeface="Raleway"/>
              </a:rPr>
              <a:t>d'occurrences</a:t>
            </a:r>
            <a:r>
              <a:rPr lang="fr" sz="1500">
                <a:solidFill>
                  <a:schemeClr val="dk1"/>
                </a:solidFill>
                <a:latin typeface="Raleway"/>
                <a:ea typeface="Raleway"/>
                <a:cs typeface="Raleway"/>
                <a:sym typeface="Raleway"/>
              </a:rPr>
              <a:t> haut (cardinalité très élevée)</a:t>
            </a:r>
            <a:endParaRPr sz="1500">
              <a:solidFill>
                <a:schemeClr val="dk1"/>
              </a:solidFill>
              <a:latin typeface="Raleway"/>
              <a:ea typeface="Raleway"/>
              <a:cs typeface="Raleway"/>
              <a:sym typeface="Raleway"/>
            </a:endParaRPr>
          </a:p>
          <a:p>
            <a:pPr indent="-323850" lvl="0" marL="457200" rtl="0" algn="l">
              <a:spcBef>
                <a:spcPts val="120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5 variables de caractéristique d’espèce</a:t>
            </a:r>
            <a:endParaRPr sz="1500">
              <a:solidFill>
                <a:schemeClr val="dk1"/>
              </a:solidFill>
              <a:latin typeface="Raleway"/>
              <a:ea typeface="Raleway"/>
              <a:cs typeface="Raleway"/>
              <a:sym typeface="Raleway"/>
            </a:endParaRPr>
          </a:p>
          <a:p>
            <a:pPr indent="0" lvl="0" marL="0" rtl="0" algn="l">
              <a:spcBef>
                <a:spcPts val="1200"/>
              </a:spcBef>
              <a:spcAft>
                <a:spcPts val="0"/>
              </a:spcAft>
              <a:buNone/>
            </a:pPr>
            <a:r>
              <a:rPr lang="fr" sz="1500">
                <a:solidFill>
                  <a:schemeClr val="dk1"/>
                </a:solidFill>
                <a:latin typeface="Raleway"/>
                <a:ea typeface="Raleway"/>
                <a:cs typeface="Raleway"/>
                <a:sym typeface="Raleway"/>
              </a:rPr>
              <a:t>libelle_francais → </a:t>
            </a:r>
            <a:r>
              <a:rPr lang="fr" sz="1500">
                <a:solidFill>
                  <a:schemeClr val="dk1"/>
                </a:solidFill>
                <a:latin typeface="Raleway"/>
                <a:ea typeface="Raleway"/>
                <a:cs typeface="Raleway"/>
                <a:sym typeface="Raleway"/>
              </a:rPr>
              <a:t>nombre d'occurrences faible (cardinalité basse)</a:t>
            </a:r>
            <a:endParaRPr sz="1500">
              <a:solidFill>
                <a:schemeClr val="dk1"/>
              </a:solidFill>
              <a:latin typeface="Raleway"/>
              <a:ea typeface="Raleway"/>
              <a:cs typeface="Raleway"/>
              <a:sym typeface="Raleway"/>
            </a:endParaRPr>
          </a:p>
          <a:p>
            <a:pPr indent="0" lvl="0" marL="0" rtl="0" algn="l">
              <a:spcBef>
                <a:spcPts val="1200"/>
              </a:spcBef>
              <a:spcAft>
                <a:spcPts val="0"/>
              </a:spcAft>
              <a:buNone/>
            </a:pPr>
            <a:r>
              <a:rPr lang="fr" sz="1500">
                <a:solidFill>
                  <a:schemeClr val="dk1"/>
                </a:solidFill>
                <a:latin typeface="Raleway"/>
                <a:ea typeface="Raleway"/>
                <a:cs typeface="Raleway"/>
                <a:sym typeface="Raleway"/>
              </a:rPr>
              <a:t>genre → </a:t>
            </a:r>
            <a:r>
              <a:rPr lang="fr" sz="1500">
                <a:solidFill>
                  <a:schemeClr val="dk1"/>
                </a:solidFill>
                <a:latin typeface="Raleway"/>
                <a:ea typeface="Raleway"/>
                <a:cs typeface="Raleway"/>
                <a:sym typeface="Raleway"/>
              </a:rPr>
              <a:t>nombre d'occurrences faible (cardinalité basse)</a:t>
            </a:r>
            <a:endParaRPr sz="1500">
              <a:solidFill>
                <a:schemeClr val="dk1"/>
              </a:solidFill>
              <a:latin typeface="Raleway"/>
              <a:ea typeface="Raleway"/>
              <a:cs typeface="Raleway"/>
              <a:sym typeface="Raleway"/>
            </a:endParaRPr>
          </a:p>
          <a:p>
            <a:pPr indent="0" lvl="0" marL="0" rtl="0" algn="l">
              <a:spcBef>
                <a:spcPts val="1200"/>
              </a:spcBef>
              <a:spcAft>
                <a:spcPts val="0"/>
              </a:spcAft>
              <a:buNone/>
            </a:pPr>
            <a:r>
              <a:rPr lang="fr" sz="1500">
                <a:solidFill>
                  <a:schemeClr val="dk1"/>
                </a:solidFill>
                <a:latin typeface="Raleway"/>
                <a:ea typeface="Raleway"/>
                <a:cs typeface="Raleway"/>
                <a:sym typeface="Raleway"/>
              </a:rPr>
              <a:t>espece → </a:t>
            </a:r>
            <a:r>
              <a:rPr lang="fr" sz="1500">
                <a:solidFill>
                  <a:schemeClr val="dk1"/>
                </a:solidFill>
                <a:latin typeface="Raleway"/>
                <a:ea typeface="Raleway"/>
                <a:cs typeface="Raleway"/>
                <a:sym typeface="Raleway"/>
              </a:rPr>
              <a:t>nombre d'occurrences moyen (cardinalité moyenne)</a:t>
            </a:r>
            <a:endParaRPr sz="1500">
              <a:solidFill>
                <a:schemeClr val="dk1"/>
              </a:solidFill>
              <a:latin typeface="Raleway"/>
              <a:ea typeface="Raleway"/>
              <a:cs typeface="Raleway"/>
              <a:sym typeface="Raleway"/>
            </a:endParaRPr>
          </a:p>
          <a:p>
            <a:pPr indent="0" lvl="0" marL="0" rtl="0" algn="l">
              <a:spcBef>
                <a:spcPts val="1200"/>
              </a:spcBef>
              <a:spcAft>
                <a:spcPts val="0"/>
              </a:spcAft>
              <a:buNone/>
            </a:pPr>
            <a:r>
              <a:rPr lang="fr" sz="1500">
                <a:solidFill>
                  <a:schemeClr val="dk1"/>
                </a:solidFill>
                <a:latin typeface="Raleway"/>
                <a:ea typeface="Raleway"/>
                <a:cs typeface="Raleway"/>
                <a:sym typeface="Raleway"/>
              </a:rPr>
              <a:t>variete → </a:t>
            </a:r>
            <a:r>
              <a:rPr lang="fr" sz="1500">
                <a:solidFill>
                  <a:schemeClr val="dk1"/>
                </a:solidFill>
                <a:latin typeface="Raleway"/>
                <a:ea typeface="Raleway"/>
                <a:cs typeface="Raleway"/>
                <a:sym typeface="Raleway"/>
              </a:rPr>
              <a:t>nombre d'occurrences moyen (cardinalité moyenne)</a:t>
            </a:r>
            <a:endParaRPr sz="1500">
              <a:solidFill>
                <a:schemeClr val="dk1"/>
              </a:solidFill>
              <a:latin typeface="Raleway"/>
              <a:ea typeface="Raleway"/>
              <a:cs typeface="Raleway"/>
              <a:sym typeface="Raleway"/>
            </a:endParaRPr>
          </a:p>
          <a:p>
            <a:pPr indent="0" lvl="0" marL="0" rtl="0" algn="l">
              <a:spcBef>
                <a:spcPts val="1200"/>
              </a:spcBef>
              <a:spcAft>
                <a:spcPts val="1200"/>
              </a:spcAft>
              <a:buNone/>
            </a:pPr>
            <a:r>
              <a:rPr lang="fr" sz="1500">
                <a:solidFill>
                  <a:schemeClr val="dk1"/>
                </a:solidFill>
                <a:latin typeface="Raleway"/>
                <a:ea typeface="Raleway"/>
                <a:cs typeface="Raleway"/>
                <a:sym typeface="Raleway"/>
              </a:rPr>
              <a:t>stade_developpement → nombre </a:t>
            </a:r>
            <a:r>
              <a:rPr lang="fr" sz="1500">
                <a:solidFill>
                  <a:schemeClr val="dk1"/>
                </a:solidFill>
                <a:latin typeface="Raleway"/>
                <a:ea typeface="Raleway"/>
                <a:cs typeface="Raleway"/>
                <a:sym typeface="Raleway"/>
              </a:rPr>
              <a:t>d'occurrences</a:t>
            </a:r>
            <a:r>
              <a:rPr lang="fr" sz="1500">
                <a:solidFill>
                  <a:schemeClr val="dk1"/>
                </a:solidFill>
                <a:latin typeface="Raleway"/>
                <a:ea typeface="Raleway"/>
                <a:cs typeface="Raleway"/>
                <a:sym typeface="Raleway"/>
              </a:rPr>
              <a:t> faible (cardinalité très basse)</a:t>
            </a:r>
            <a:endParaRPr sz="1500">
              <a:solidFill>
                <a:schemeClr val="dk1"/>
              </a:solidFill>
              <a:latin typeface="Raleway"/>
              <a:ea typeface="Raleway"/>
              <a:cs typeface="Raleway"/>
              <a:sym typeface="Raleway"/>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a390889fb4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a390889fb4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fr" sz="1500">
                <a:solidFill>
                  <a:schemeClr val="dk1"/>
                </a:solidFill>
                <a:latin typeface="Raleway"/>
                <a:ea typeface="Raleway"/>
                <a:cs typeface="Raleway"/>
                <a:sym typeface="Raleway"/>
              </a:rPr>
              <a:t>Pour mener à bien ce challenge je vais réaliser une </a:t>
            </a:r>
            <a:r>
              <a:rPr b="1" lang="fr" sz="1500">
                <a:solidFill>
                  <a:schemeClr val="dk1"/>
                </a:solidFill>
                <a:latin typeface="Raleway"/>
                <a:ea typeface="Raleway"/>
                <a:cs typeface="Raleway"/>
                <a:sym typeface="Raleway"/>
              </a:rPr>
              <a:t>analyse exploratoire des données</a:t>
            </a:r>
            <a:r>
              <a:rPr lang="fr" sz="1500">
                <a:solidFill>
                  <a:schemeClr val="dk1"/>
                </a:solidFill>
                <a:latin typeface="Raleway"/>
                <a:ea typeface="Raleway"/>
                <a:cs typeface="Raleway"/>
                <a:sym typeface="Raleway"/>
              </a:rPr>
              <a:t> récoltés.</a:t>
            </a:r>
            <a:endParaRPr sz="1500">
              <a:solidFill>
                <a:schemeClr val="dk1"/>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rPr lang="fr" sz="1500">
                <a:solidFill>
                  <a:schemeClr val="dk1"/>
                </a:solidFill>
                <a:latin typeface="Raleway"/>
                <a:ea typeface="Raleway"/>
                <a:cs typeface="Raleway"/>
                <a:sym typeface="Raleway"/>
              </a:rPr>
              <a:t>Dans un premier temps je ferais l’analyse univariée des données.</a:t>
            </a:r>
            <a:endParaRPr sz="1500">
              <a:solidFill>
                <a:schemeClr val="dk1"/>
              </a:solidFill>
              <a:latin typeface="Raleway"/>
              <a:ea typeface="Raleway"/>
              <a:cs typeface="Raleway"/>
              <a:sym typeface="Raleway"/>
            </a:endParaRPr>
          </a:p>
          <a:p>
            <a:pPr indent="0" lvl="0" marL="0" rtl="0" algn="l">
              <a:lnSpc>
                <a:spcPct val="115000"/>
              </a:lnSpc>
              <a:spcBef>
                <a:spcPts val="1200"/>
              </a:spcBef>
              <a:spcAft>
                <a:spcPts val="0"/>
              </a:spcAft>
              <a:buClr>
                <a:schemeClr val="dk1"/>
              </a:buClr>
              <a:buSzPts val="1100"/>
              <a:buFont typeface="Arial"/>
              <a:buNone/>
            </a:pPr>
            <a:r>
              <a:t/>
            </a:r>
            <a:endParaRPr sz="1500">
              <a:solidFill>
                <a:schemeClr val="dk1"/>
              </a:solidFill>
              <a:latin typeface="Raleway"/>
              <a:ea typeface="Raleway"/>
              <a:cs typeface="Raleway"/>
              <a:sym typeface="Raleway"/>
            </a:endParaRPr>
          </a:p>
          <a:p>
            <a:pPr indent="0" lvl="0" marL="0" rtl="0" algn="l">
              <a:spcBef>
                <a:spcPts val="1200"/>
              </a:spcBef>
              <a:spcAft>
                <a:spcPts val="0"/>
              </a:spcAft>
              <a:buClr>
                <a:schemeClr val="dk1"/>
              </a:buClr>
              <a:buSzPts val="1100"/>
              <a:buFont typeface="Arial"/>
              <a:buNone/>
            </a:pPr>
            <a:r>
              <a:rPr b="1" lang="fr" sz="1500">
                <a:solidFill>
                  <a:schemeClr val="dk1"/>
                </a:solidFill>
                <a:latin typeface="Raleway"/>
                <a:ea typeface="Raleway"/>
                <a:cs typeface="Raleway"/>
                <a:sym typeface="Raleway"/>
              </a:rPr>
              <a:t>A.	Exclusion des variables inutiles</a:t>
            </a:r>
            <a:endParaRPr b="1" sz="1500">
              <a:solidFill>
                <a:schemeClr val="dk1"/>
              </a:solidFill>
              <a:latin typeface="Raleway"/>
              <a:ea typeface="Raleway"/>
              <a:cs typeface="Raleway"/>
              <a:sym typeface="Raleway"/>
            </a:endParaRPr>
          </a:p>
          <a:p>
            <a:pPr indent="-323850" lvl="0" marL="914400" rtl="0" algn="l">
              <a:spcBef>
                <a:spcPts val="120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id → que des valeurs uniques</a:t>
            </a:r>
            <a:endParaRPr sz="1500">
              <a:solidFill>
                <a:schemeClr val="dk1"/>
              </a:solidFill>
              <a:latin typeface="Raleway"/>
              <a:ea typeface="Raleway"/>
              <a:cs typeface="Raleway"/>
              <a:sym typeface="Raleway"/>
            </a:endParaRPr>
          </a:p>
          <a:p>
            <a:pPr indent="-323850" lvl="0" marL="914400" rtl="0" algn="l">
              <a:spcBef>
                <a:spcPts val="100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numero → que des valeurs nulles</a:t>
            </a:r>
            <a:endParaRPr sz="1500">
              <a:solidFill>
                <a:schemeClr val="dk1"/>
              </a:solidFill>
              <a:latin typeface="Raleway"/>
              <a:ea typeface="Raleway"/>
              <a:cs typeface="Raleway"/>
              <a:sym typeface="Raleway"/>
            </a:endParaRPr>
          </a:p>
          <a:p>
            <a:pPr indent="-323850" lvl="0" marL="914400" rtl="0" algn="l">
              <a:spcBef>
                <a:spcPts val="100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type_emplacement → une valeur fixe : Arbre</a:t>
            </a:r>
            <a:endParaRPr sz="1500">
              <a:solidFill>
                <a:schemeClr val="dk1"/>
              </a:solidFill>
              <a:latin typeface="Raleway"/>
              <a:ea typeface="Raleway"/>
              <a:cs typeface="Raleway"/>
              <a:sym typeface="Raleway"/>
            </a:endParaRPr>
          </a:p>
          <a:p>
            <a:pPr indent="-323850" lvl="0" marL="914400" rtl="0" algn="l">
              <a:spcBef>
                <a:spcPts val="100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complement_addresse → pourcentage de valeurs nulles et cardinalité très élevés</a:t>
            </a:r>
            <a:endParaRPr sz="1500">
              <a:solidFill>
                <a:schemeClr val="dk1"/>
              </a:solidFill>
              <a:latin typeface="Raleway"/>
              <a:ea typeface="Raleway"/>
              <a:cs typeface="Raleway"/>
              <a:sym typeface="Raleway"/>
            </a:endParaRPr>
          </a:p>
          <a:p>
            <a:pPr indent="-323850" lvl="0" marL="914400" rtl="0" algn="l">
              <a:spcBef>
                <a:spcPts val="100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id_emplacement → superflu pour l'analyse</a:t>
            </a:r>
            <a:endParaRPr sz="1500">
              <a:solidFill>
                <a:schemeClr val="dk1"/>
              </a:solidFill>
              <a:latin typeface="Raleway"/>
              <a:ea typeface="Raleway"/>
              <a:cs typeface="Raleway"/>
              <a:sym typeface="Raleway"/>
            </a:endParaRPr>
          </a:p>
          <a:p>
            <a:pPr indent="0" lvl="0" marL="0" rtl="0" algn="l">
              <a:spcBef>
                <a:spcPts val="1000"/>
              </a:spcBef>
              <a:spcAft>
                <a:spcPts val="0"/>
              </a:spcAft>
              <a:buNone/>
            </a:pPr>
            <a:r>
              <a:t/>
            </a:r>
            <a:endParaRPr sz="1500">
              <a:solidFill>
                <a:schemeClr val="dk1"/>
              </a:solidFill>
              <a:latin typeface="Raleway"/>
              <a:ea typeface="Raleway"/>
              <a:cs typeface="Raleway"/>
              <a:sym typeface="Raleway"/>
            </a:endParaRPr>
          </a:p>
          <a:p>
            <a:pPr indent="0" lvl="0" marL="0" rtl="0" algn="l">
              <a:spcBef>
                <a:spcPts val="0"/>
              </a:spcBef>
              <a:spcAft>
                <a:spcPts val="0"/>
              </a:spcAft>
              <a:buNone/>
            </a:pPr>
            <a:r>
              <a:rPr b="1" lang="fr" sz="1500">
                <a:solidFill>
                  <a:schemeClr val="dk1"/>
                </a:solidFill>
                <a:latin typeface="Raleway"/>
                <a:ea typeface="Raleway"/>
                <a:cs typeface="Raleway"/>
                <a:sym typeface="Raleway"/>
              </a:rPr>
              <a:t>B.	Traitement des doublons</a:t>
            </a:r>
            <a:endParaRPr b="1" sz="1500">
              <a:solidFill>
                <a:schemeClr val="dk1"/>
              </a:solidFill>
              <a:latin typeface="Raleway"/>
              <a:ea typeface="Raleway"/>
              <a:cs typeface="Raleway"/>
              <a:sym typeface="Raleway"/>
            </a:endParaRPr>
          </a:p>
          <a:p>
            <a:pPr indent="-323850" lvl="0" marL="914400" rtl="0" algn="l">
              <a:spcBef>
                <a:spcPts val="120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Pas de doublons</a:t>
            </a:r>
            <a:endParaRPr sz="1500">
              <a:solidFill>
                <a:schemeClr val="dk1"/>
              </a:solidFill>
              <a:latin typeface="Raleway"/>
              <a:ea typeface="Raleway"/>
              <a:cs typeface="Raleway"/>
              <a:sym typeface="Raleway"/>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a70910c70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a70910c70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sz="1500">
                <a:solidFill>
                  <a:schemeClr val="dk1"/>
                </a:solidFill>
                <a:latin typeface="Raleway"/>
                <a:ea typeface="Raleway"/>
                <a:cs typeface="Raleway"/>
                <a:sym typeface="Raleway"/>
              </a:rPr>
              <a:t>C. Traitement des valeurs nulles/manquantes</a:t>
            </a:r>
            <a:endParaRPr b="1" sz="1500">
              <a:solidFill>
                <a:schemeClr val="dk1"/>
              </a:solidFill>
              <a:latin typeface="Raleway"/>
              <a:ea typeface="Raleway"/>
              <a:cs typeface="Raleway"/>
              <a:sym typeface="Raleway"/>
            </a:endParaRPr>
          </a:p>
          <a:p>
            <a:pPr indent="0" lvl="0" marL="0" rtl="0" algn="l">
              <a:spcBef>
                <a:spcPts val="1200"/>
              </a:spcBef>
              <a:spcAft>
                <a:spcPts val="0"/>
              </a:spcAft>
              <a:buNone/>
            </a:pPr>
            <a:r>
              <a:t/>
            </a:r>
            <a:endParaRPr sz="1500">
              <a:solidFill>
                <a:schemeClr val="dk1"/>
              </a:solidFill>
              <a:latin typeface="Raleway"/>
              <a:ea typeface="Raleway"/>
              <a:cs typeface="Raleway"/>
              <a:sym typeface="Raleway"/>
            </a:endParaRPr>
          </a:p>
          <a:p>
            <a:pPr indent="0" lvl="0" marL="0" rtl="0" algn="l">
              <a:spcBef>
                <a:spcPts val="0"/>
              </a:spcBef>
              <a:spcAft>
                <a:spcPts val="0"/>
              </a:spcAft>
              <a:buNone/>
            </a:pPr>
            <a:r>
              <a:rPr lang="fr" sz="1500">
                <a:solidFill>
                  <a:schemeClr val="dk1"/>
                </a:solidFill>
                <a:latin typeface="Raleway"/>
                <a:ea typeface="Raleway"/>
                <a:cs typeface="Raleway"/>
                <a:sym typeface="Raleway"/>
              </a:rPr>
              <a:t>Ici on peut voir que la colonnes </a:t>
            </a:r>
            <a:r>
              <a:rPr lang="fr" sz="1500" u="sng">
                <a:solidFill>
                  <a:schemeClr val="dk1"/>
                </a:solidFill>
                <a:latin typeface="Raleway"/>
                <a:ea typeface="Raleway"/>
                <a:cs typeface="Raleway"/>
                <a:sym typeface="Raleway"/>
              </a:rPr>
              <a:t>variete</a:t>
            </a:r>
            <a:r>
              <a:rPr lang="fr" sz="1500">
                <a:solidFill>
                  <a:schemeClr val="dk1"/>
                </a:solidFill>
                <a:latin typeface="Raleway"/>
                <a:ea typeface="Raleway"/>
                <a:cs typeface="Raleway"/>
                <a:sym typeface="Raleway"/>
              </a:rPr>
              <a:t> n’est pas beaucoup renseigné (82% Na) et que les colonnes </a:t>
            </a:r>
            <a:r>
              <a:rPr lang="fr" sz="1500" u="sng">
                <a:solidFill>
                  <a:schemeClr val="dk1"/>
                </a:solidFill>
                <a:latin typeface="Raleway"/>
                <a:ea typeface="Raleway"/>
                <a:cs typeface="Raleway"/>
                <a:sym typeface="Raleway"/>
              </a:rPr>
              <a:t>stade_de_developpement</a:t>
            </a:r>
            <a:r>
              <a:rPr lang="fr" sz="1500">
                <a:solidFill>
                  <a:schemeClr val="dk1"/>
                </a:solidFill>
                <a:latin typeface="Raleway"/>
                <a:ea typeface="Raleway"/>
                <a:cs typeface="Raleway"/>
                <a:sym typeface="Raleway"/>
              </a:rPr>
              <a:t> et </a:t>
            </a:r>
            <a:r>
              <a:rPr lang="fr" sz="1500" u="sng">
                <a:solidFill>
                  <a:schemeClr val="dk1"/>
                </a:solidFill>
                <a:latin typeface="Raleway"/>
                <a:ea typeface="Raleway"/>
                <a:cs typeface="Raleway"/>
                <a:sym typeface="Raleway"/>
              </a:rPr>
              <a:t>remarquable</a:t>
            </a:r>
            <a:r>
              <a:rPr lang="fr" sz="1500">
                <a:solidFill>
                  <a:schemeClr val="dk1"/>
                </a:solidFill>
                <a:latin typeface="Raleway"/>
                <a:ea typeface="Raleway"/>
                <a:cs typeface="Raleway"/>
                <a:sym typeface="Raleway"/>
              </a:rPr>
              <a:t> comportent des valeurs manquantes aussi </a:t>
            </a:r>
            <a:r>
              <a:rPr lang="fr" sz="1500">
                <a:solidFill>
                  <a:schemeClr val="dk1"/>
                </a:solidFill>
                <a:latin typeface="Raleway"/>
                <a:ea typeface="Raleway"/>
                <a:cs typeface="Raleway"/>
                <a:sym typeface="Raleway"/>
              </a:rPr>
              <a:t>(&gt;30% Na)</a:t>
            </a:r>
            <a:r>
              <a:rPr lang="fr" sz="1500">
                <a:solidFill>
                  <a:schemeClr val="dk1"/>
                </a:solidFill>
                <a:latin typeface="Raleway"/>
                <a:ea typeface="Raleway"/>
                <a:cs typeface="Raleway"/>
                <a:sym typeface="Raleway"/>
              </a:rPr>
              <a:t>.</a:t>
            </a:r>
            <a:endParaRPr sz="1500">
              <a:solidFill>
                <a:schemeClr val="dk1"/>
              </a:solidFill>
              <a:latin typeface="Raleway"/>
              <a:ea typeface="Raleway"/>
              <a:cs typeface="Raleway"/>
              <a:sym typeface="Raleway"/>
            </a:endParaRPr>
          </a:p>
          <a:p>
            <a:pPr indent="0" lvl="0" marL="0" rtl="0" algn="l">
              <a:spcBef>
                <a:spcPts val="0"/>
              </a:spcBef>
              <a:spcAft>
                <a:spcPts val="0"/>
              </a:spcAft>
              <a:buNone/>
            </a:pPr>
            <a:r>
              <a:t/>
            </a:r>
            <a:endParaRPr sz="1500">
              <a:solidFill>
                <a:schemeClr val="dk1"/>
              </a:solidFill>
              <a:latin typeface="Raleway"/>
              <a:ea typeface="Raleway"/>
              <a:cs typeface="Raleway"/>
              <a:sym typeface="Raleway"/>
            </a:endParaRPr>
          </a:p>
          <a:p>
            <a:pPr indent="0" lvl="0" marL="0" rtl="0" algn="l">
              <a:spcBef>
                <a:spcPts val="0"/>
              </a:spcBef>
              <a:spcAft>
                <a:spcPts val="0"/>
              </a:spcAft>
              <a:buNone/>
            </a:pPr>
            <a:r>
              <a:rPr lang="fr" sz="1500">
                <a:solidFill>
                  <a:schemeClr val="dk1"/>
                </a:solidFill>
                <a:latin typeface="Raleway"/>
                <a:ea typeface="Raleway"/>
                <a:cs typeface="Raleway"/>
                <a:sym typeface="Raleway"/>
              </a:rPr>
              <a:t>Environ 11% du dataset sont des valeurs manquantes.</a:t>
            </a:r>
            <a:endParaRPr sz="1500">
              <a:solidFill>
                <a:schemeClr val="dk1"/>
              </a:solidFill>
              <a:latin typeface="Raleway"/>
              <a:ea typeface="Raleway"/>
              <a:cs typeface="Raleway"/>
              <a:sym typeface="Raleway"/>
            </a:endParaRPr>
          </a:p>
          <a:p>
            <a:pPr indent="0" lvl="0" marL="0" rtl="0" algn="l">
              <a:spcBef>
                <a:spcPts val="0"/>
              </a:spcBef>
              <a:spcAft>
                <a:spcPts val="0"/>
              </a:spcAft>
              <a:buNone/>
            </a:pPr>
            <a:r>
              <a:t/>
            </a:r>
            <a:endParaRPr sz="1500">
              <a:solidFill>
                <a:schemeClr val="dk1"/>
              </a:solidFill>
              <a:latin typeface="Raleway"/>
              <a:ea typeface="Raleway"/>
              <a:cs typeface="Raleway"/>
              <a:sym typeface="Raleway"/>
            </a:endParaRPr>
          </a:p>
          <a:p>
            <a:pPr indent="-323850" lvl="0" marL="914400" rtl="0" algn="l">
              <a:spcBef>
                <a:spcPts val="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&gt; 80% de données manquantes (</a:t>
            </a:r>
            <a:r>
              <a:rPr lang="fr" sz="1500" u="sng">
                <a:solidFill>
                  <a:schemeClr val="dk1"/>
                </a:solidFill>
                <a:latin typeface="Raleway"/>
                <a:ea typeface="Raleway"/>
                <a:cs typeface="Raleway"/>
                <a:sym typeface="Raleway"/>
              </a:rPr>
              <a:t>variete</a:t>
            </a:r>
            <a:r>
              <a:rPr lang="fr" sz="1500">
                <a:solidFill>
                  <a:schemeClr val="dk1"/>
                </a:solidFill>
                <a:latin typeface="Raleway"/>
                <a:ea typeface="Raleway"/>
                <a:cs typeface="Raleway"/>
                <a:sym typeface="Raleway"/>
              </a:rPr>
              <a:t>) on </a:t>
            </a:r>
            <a:r>
              <a:rPr lang="fr" sz="1500">
                <a:solidFill>
                  <a:schemeClr val="dk1"/>
                </a:solidFill>
                <a:latin typeface="Raleway"/>
                <a:ea typeface="Raleway"/>
                <a:cs typeface="Raleway"/>
                <a:sym typeface="Raleway"/>
              </a:rPr>
              <a:t>exclut</a:t>
            </a:r>
            <a:r>
              <a:rPr lang="fr" sz="1500">
                <a:solidFill>
                  <a:schemeClr val="dk1"/>
                </a:solidFill>
                <a:latin typeface="Raleway"/>
                <a:ea typeface="Raleway"/>
                <a:cs typeface="Raleway"/>
                <a:sym typeface="Raleway"/>
              </a:rPr>
              <a:t> la variable</a:t>
            </a:r>
            <a:endParaRPr sz="1500">
              <a:solidFill>
                <a:schemeClr val="dk1"/>
              </a:solidFill>
              <a:latin typeface="Raleway"/>
              <a:ea typeface="Raleway"/>
              <a:cs typeface="Raleway"/>
              <a:sym typeface="Raleway"/>
            </a:endParaRPr>
          </a:p>
          <a:p>
            <a:pPr indent="-323850" lvl="0" marL="914400" rtl="0" algn="l">
              <a:spcBef>
                <a:spcPts val="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&gt; 30 % on garde les données</a:t>
            </a:r>
            <a:endParaRPr sz="1500">
              <a:solidFill>
                <a:schemeClr val="dk1"/>
              </a:solidFill>
              <a:latin typeface="Raleway"/>
              <a:ea typeface="Raleway"/>
              <a:cs typeface="Raleway"/>
              <a:sym typeface="Raleway"/>
            </a:endParaRPr>
          </a:p>
          <a:p>
            <a:pPr indent="-323850" lvl="0" marL="914400" rtl="0" algn="l">
              <a:spcBef>
                <a:spcPts val="0"/>
              </a:spcBef>
              <a:spcAft>
                <a:spcPts val="0"/>
              </a:spcAft>
              <a:buClr>
                <a:schemeClr val="dk1"/>
              </a:buClr>
              <a:buSzPts val="1500"/>
              <a:buFont typeface="Raleway"/>
              <a:buChar char="➔"/>
            </a:pPr>
            <a:r>
              <a:rPr lang="fr" sz="1500">
                <a:solidFill>
                  <a:schemeClr val="dk1"/>
                </a:solidFill>
                <a:latin typeface="Raleway"/>
                <a:ea typeface="Raleway"/>
                <a:cs typeface="Raleway"/>
                <a:sym typeface="Raleway"/>
              </a:rPr>
              <a:t>&lt;20% </a:t>
            </a:r>
            <a:r>
              <a:rPr lang="fr" sz="1500">
                <a:solidFill>
                  <a:schemeClr val="dk1"/>
                </a:solidFill>
                <a:latin typeface="Raleway"/>
                <a:ea typeface="Raleway"/>
                <a:cs typeface="Raleway"/>
                <a:sym typeface="Raleway"/>
              </a:rPr>
              <a:t>de données manquantes </a:t>
            </a:r>
            <a:r>
              <a:rPr lang="fr" sz="1500">
                <a:solidFill>
                  <a:schemeClr val="dk1"/>
                </a:solidFill>
                <a:latin typeface="Raleway"/>
                <a:ea typeface="Raleway"/>
                <a:cs typeface="Raleway"/>
                <a:sym typeface="Raleway"/>
              </a:rPr>
              <a:t>on </a:t>
            </a:r>
            <a:r>
              <a:rPr lang="fr" sz="1500">
                <a:solidFill>
                  <a:schemeClr val="dk1"/>
                </a:solidFill>
                <a:latin typeface="Raleway"/>
                <a:ea typeface="Raleway"/>
                <a:cs typeface="Raleway"/>
                <a:sym typeface="Raleway"/>
              </a:rPr>
              <a:t>exclut</a:t>
            </a:r>
            <a:r>
              <a:rPr lang="fr" sz="1500">
                <a:solidFill>
                  <a:schemeClr val="dk1"/>
                </a:solidFill>
                <a:latin typeface="Raleway"/>
                <a:ea typeface="Raleway"/>
                <a:cs typeface="Raleway"/>
                <a:sym typeface="Raleway"/>
              </a:rPr>
              <a:t> les individus avec la donnée manquante (</a:t>
            </a:r>
            <a:r>
              <a:rPr lang="fr" sz="1500" u="sng">
                <a:solidFill>
                  <a:schemeClr val="dk1"/>
                </a:solidFill>
                <a:latin typeface="Raleway"/>
                <a:ea typeface="Raleway"/>
                <a:cs typeface="Raleway"/>
                <a:sym typeface="Raleway"/>
              </a:rPr>
              <a:t>domanialite</a:t>
            </a:r>
            <a:r>
              <a:rPr lang="fr" sz="1500">
                <a:solidFill>
                  <a:schemeClr val="dk1"/>
                </a:solidFill>
                <a:latin typeface="Raleway"/>
                <a:ea typeface="Raleway"/>
                <a:cs typeface="Raleway"/>
                <a:sym typeface="Raleway"/>
              </a:rPr>
              <a:t>, </a:t>
            </a:r>
            <a:r>
              <a:rPr lang="fr" sz="1500" u="sng">
                <a:solidFill>
                  <a:schemeClr val="dk1"/>
                </a:solidFill>
                <a:latin typeface="Raleway"/>
                <a:ea typeface="Raleway"/>
                <a:cs typeface="Raleway"/>
                <a:sym typeface="Raleway"/>
              </a:rPr>
              <a:t>libelle_francais</a:t>
            </a:r>
            <a:r>
              <a:rPr lang="fr" sz="1500">
                <a:solidFill>
                  <a:schemeClr val="dk1"/>
                </a:solidFill>
                <a:latin typeface="Raleway"/>
                <a:ea typeface="Raleway"/>
                <a:cs typeface="Raleway"/>
                <a:sym typeface="Raleway"/>
              </a:rPr>
              <a:t>, </a:t>
            </a:r>
            <a:r>
              <a:rPr lang="fr" sz="1500" u="sng">
                <a:solidFill>
                  <a:schemeClr val="dk1"/>
                </a:solidFill>
                <a:latin typeface="Raleway"/>
                <a:ea typeface="Raleway"/>
                <a:cs typeface="Raleway"/>
                <a:sym typeface="Raleway"/>
              </a:rPr>
              <a:t>genre</a:t>
            </a:r>
            <a:r>
              <a:rPr lang="fr" sz="1500">
                <a:solidFill>
                  <a:schemeClr val="dk1"/>
                </a:solidFill>
                <a:latin typeface="Raleway"/>
                <a:ea typeface="Raleway"/>
                <a:cs typeface="Raleway"/>
                <a:sym typeface="Raleway"/>
              </a:rPr>
              <a:t>, </a:t>
            </a:r>
            <a:r>
              <a:rPr lang="fr" sz="1500" u="sng">
                <a:solidFill>
                  <a:schemeClr val="dk1"/>
                </a:solidFill>
                <a:latin typeface="Raleway"/>
                <a:ea typeface="Raleway"/>
                <a:cs typeface="Raleway"/>
                <a:sym typeface="Raleway"/>
              </a:rPr>
              <a:t>espece</a:t>
            </a:r>
            <a:r>
              <a:rPr lang="fr" sz="1500">
                <a:solidFill>
                  <a:schemeClr val="dk1"/>
                </a:solidFill>
                <a:latin typeface="Raleway"/>
                <a:ea typeface="Raleway"/>
                <a:cs typeface="Raleway"/>
                <a:sym typeface="Raleway"/>
              </a:rPr>
              <a:t>)</a:t>
            </a:r>
            <a:endParaRPr sz="1500">
              <a:solidFill>
                <a:schemeClr val="dk1"/>
              </a:solidFill>
              <a:latin typeface="Raleway"/>
              <a:ea typeface="Raleway"/>
              <a:cs typeface="Raleway"/>
              <a:sym typeface="Raleway"/>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25.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21.png"/><Relationship Id="rId6"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hyperlink" Target="https://opendata.paris.fr/explore/dataset/les-arbres/information/?dataChart=eyJxdWVyaWVzIjpbeyJjb25maWciOnsiZGF0YXNldCI6Imxlcy1hcmJyZXMiLCJvcHRpb25zIjp7fX0sImNoYXJ0cyI6W3siYWxpZ25Nb250aCI6dHJ1ZSwidHlwZSI6ImNvbHVtbiIsImZ1bmMiOiJBVkciLCJ5QXhpcyI6ImlkYmFzZSIsInNjaWVudGlmaWNEaXNwbGF5Ijp0cnVlLCJjb2xvciI6IiMwMDMzNjYifV0sInhBeGlzIjoidHlwZWVtcGxhY2VtZW50IiwibWF4cG9pbnRzIjo1MCwic29ydCI6IiJ9XSwidGltZXNjYWxlIjoiIiwiZGlzcGxheUxlZ2VuZCI6dHJ1ZSwiYWxpZ25Nb250aCI6dHJ1ZX0%3D&amp;disjunctive.typeemplacement&amp;disjunctive.arrondissement&amp;disjunctive.libellefrancais&amp;disjunctive.genre&amp;disjunctive.espece&amp;disjunctive.varieteoucultivar&amp;disjunctive.stadedeveloppement&amp;disjunctive.remarquable&amp;location=13,48.86459,2.31499&amp;basemap=jawg.streets" TargetMode="External"/><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gif"/><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3664100" y="497900"/>
            <a:ext cx="5055900" cy="455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fr" sz="5000">
                <a:solidFill>
                  <a:srgbClr val="030B09"/>
                </a:solidFill>
              </a:rPr>
              <a:t>Participez à un concours sur la Smart City</a:t>
            </a:r>
            <a:endParaRPr sz="5000">
              <a:solidFill>
                <a:srgbClr val="030B09"/>
              </a:solidFill>
            </a:endParaRPr>
          </a:p>
        </p:txBody>
      </p:sp>
      <p:sp>
        <p:nvSpPr>
          <p:cNvPr id="87" name="Google Shape;87;p13"/>
          <p:cNvSpPr txBox="1"/>
          <p:nvPr>
            <p:ph idx="1" type="subTitle"/>
          </p:nvPr>
        </p:nvSpPr>
        <p:spPr>
          <a:xfrm>
            <a:off x="729627" y="3172900"/>
            <a:ext cx="7688100" cy="541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fr">
                <a:solidFill>
                  <a:srgbClr val="2C7E6A"/>
                </a:solidFill>
                <a:latin typeface="Raleway"/>
                <a:ea typeface="Raleway"/>
                <a:cs typeface="Raleway"/>
                <a:sym typeface="Raleway"/>
              </a:rPr>
              <a:t>Projet n°2</a:t>
            </a:r>
            <a:endParaRPr b="1">
              <a:solidFill>
                <a:srgbClr val="2C7E6A"/>
              </a:solidFill>
              <a:latin typeface="Raleway"/>
              <a:ea typeface="Raleway"/>
              <a:cs typeface="Raleway"/>
              <a:sym typeface="Raleway"/>
            </a:endParaRPr>
          </a:p>
        </p:txBody>
      </p:sp>
      <p:pic>
        <p:nvPicPr>
          <p:cNvPr id="88" name="Google Shape;88;p13"/>
          <p:cNvPicPr preferRelativeResize="0"/>
          <p:nvPr/>
        </p:nvPicPr>
        <p:blipFill rotWithShape="1">
          <a:blip r:embed="rId3">
            <a:alphaModFix/>
          </a:blip>
          <a:srcRect b="3349" l="5674" r="1613" t="-3350"/>
          <a:stretch/>
        </p:blipFill>
        <p:spPr>
          <a:xfrm>
            <a:off x="419675" y="976525"/>
            <a:ext cx="1998849" cy="1565749"/>
          </a:xfrm>
          <a:prstGeom prst="rect">
            <a:avLst/>
          </a:prstGeom>
          <a:noFill/>
          <a:ln>
            <a:noFill/>
          </a:ln>
        </p:spPr>
      </p:pic>
      <p:sp>
        <p:nvSpPr>
          <p:cNvPr id="89" name="Google Shape;89;p13"/>
          <p:cNvSpPr/>
          <p:nvPr/>
        </p:nvSpPr>
        <p:spPr>
          <a:xfrm>
            <a:off x="0" y="497900"/>
            <a:ext cx="2855700" cy="2388300"/>
          </a:xfrm>
          <a:prstGeom prst="donut">
            <a:avLst>
              <a:gd fmla="val 2303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90" name="Google Shape;90;p13"/>
          <p:cNvSpPr txBox="1"/>
          <p:nvPr>
            <p:ph idx="1" type="subTitle"/>
          </p:nvPr>
        </p:nvSpPr>
        <p:spPr>
          <a:xfrm>
            <a:off x="729627" y="3706300"/>
            <a:ext cx="7688100" cy="541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fr">
                <a:solidFill>
                  <a:srgbClr val="58F6CF"/>
                </a:solidFill>
                <a:latin typeface="Raleway"/>
                <a:ea typeface="Raleway"/>
                <a:cs typeface="Raleway"/>
                <a:sym typeface="Raleway"/>
              </a:rPr>
              <a:t>Laureenda Demeule</a:t>
            </a:r>
            <a:endParaRPr b="1">
              <a:solidFill>
                <a:srgbClr val="58F6CF"/>
              </a:solidFill>
              <a:latin typeface="Raleway"/>
              <a:ea typeface="Raleway"/>
              <a:cs typeface="Raleway"/>
              <a:sym typeface="Raleway"/>
            </a:endParaRPr>
          </a:p>
        </p:txBody>
      </p:sp>
      <p:pic>
        <p:nvPicPr>
          <p:cNvPr id="91" name="Google Shape;91;p13"/>
          <p:cNvPicPr preferRelativeResize="0"/>
          <p:nvPr/>
        </p:nvPicPr>
        <p:blipFill rotWithShape="1">
          <a:blip r:embed="rId4">
            <a:alphaModFix/>
          </a:blip>
          <a:srcRect b="22082" l="0" r="0" t="13121"/>
          <a:stretch/>
        </p:blipFill>
        <p:spPr>
          <a:xfrm>
            <a:off x="7550230" y="0"/>
            <a:ext cx="1593770" cy="497900"/>
          </a:xfrm>
          <a:prstGeom prst="rect">
            <a:avLst/>
          </a:prstGeom>
          <a:noFill/>
          <a:ln>
            <a:noFill/>
          </a:ln>
        </p:spPr>
      </p:pic>
      <p:pic>
        <p:nvPicPr>
          <p:cNvPr id="92" name="Google Shape;92;p13"/>
          <p:cNvPicPr preferRelativeResize="0"/>
          <p:nvPr/>
        </p:nvPicPr>
        <p:blipFill rotWithShape="1">
          <a:blip r:embed="rId4">
            <a:alphaModFix/>
          </a:blip>
          <a:srcRect b="22082" l="0" r="0" t="13121"/>
          <a:stretch/>
        </p:blipFill>
        <p:spPr>
          <a:xfrm>
            <a:off x="7702630" y="152400"/>
            <a:ext cx="1593770" cy="497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ph idx="4294967295" type="body"/>
          </p:nvPr>
        </p:nvSpPr>
        <p:spPr>
          <a:xfrm>
            <a:off x="952200" y="1198725"/>
            <a:ext cx="3619800" cy="549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b="1" lang="fr" sz="1500">
                <a:latin typeface="Raleway"/>
                <a:ea typeface="Raleway"/>
                <a:cs typeface="Raleway"/>
                <a:sym typeface="Raleway"/>
              </a:rPr>
              <a:t>D</a:t>
            </a:r>
            <a:r>
              <a:rPr b="1" lang="fr" sz="1500">
                <a:latin typeface="Raleway"/>
                <a:ea typeface="Raleway"/>
                <a:cs typeface="Raleway"/>
                <a:sym typeface="Raleway"/>
              </a:rPr>
              <a:t>. Traitement des valeurs aberrantes</a:t>
            </a:r>
            <a:endParaRPr sz="1500">
              <a:latin typeface="Raleway"/>
              <a:ea typeface="Raleway"/>
              <a:cs typeface="Raleway"/>
              <a:sym typeface="Raleway"/>
            </a:endParaRPr>
          </a:p>
        </p:txBody>
      </p:sp>
      <p:pic>
        <p:nvPicPr>
          <p:cNvPr id="160" name="Google Shape;160;p22"/>
          <p:cNvPicPr preferRelativeResize="0"/>
          <p:nvPr/>
        </p:nvPicPr>
        <p:blipFill>
          <a:blip r:embed="rId3">
            <a:alphaModFix/>
          </a:blip>
          <a:stretch>
            <a:fillRect/>
          </a:stretch>
        </p:blipFill>
        <p:spPr>
          <a:xfrm>
            <a:off x="920963" y="1696875"/>
            <a:ext cx="7302075" cy="3446625"/>
          </a:xfrm>
          <a:prstGeom prst="rect">
            <a:avLst/>
          </a:prstGeom>
          <a:noFill/>
          <a:ln>
            <a:noFill/>
          </a:ln>
        </p:spPr>
      </p:pic>
      <p:pic>
        <p:nvPicPr>
          <p:cNvPr id="161" name="Google Shape;161;p22"/>
          <p:cNvPicPr preferRelativeResize="0"/>
          <p:nvPr/>
        </p:nvPicPr>
        <p:blipFill>
          <a:blip r:embed="rId4">
            <a:alphaModFix/>
          </a:blip>
          <a:stretch>
            <a:fillRect/>
          </a:stretch>
        </p:blipFill>
        <p:spPr>
          <a:xfrm>
            <a:off x="920975" y="1698361"/>
            <a:ext cx="7302049" cy="344363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60"/>
                                        </p:tgtEl>
                                      </p:cBhvr>
                                    </p:animEffect>
                                    <p:set>
                                      <p:cBhvr>
                                        <p:cTn dur="1" fill="hold">
                                          <p:stCondLst>
                                            <p:cond delay="1000"/>
                                          </p:stCondLst>
                                        </p:cTn>
                                        <p:tgtEl>
                                          <p:spTgt spid="16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3"/>
          <p:cNvSpPr txBox="1"/>
          <p:nvPr>
            <p:ph idx="4294967295" type="body"/>
          </p:nvPr>
        </p:nvSpPr>
        <p:spPr>
          <a:xfrm>
            <a:off x="952200" y="1198725"/>
            <a:ext cx="3619800" cy="549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b="1" lang="fr" sz="1500">
                <a:latin typeface="Raleway"/>
                <a:ea typeface="Raleway"/>
                <a:cs typeface="Raleway"/>
                <a:sym typeface="Raleway"/>
              </a:rPr>
              <a:t>E. Traitement des valeurs atypiques</a:t>
            </a:r>
            <a:endParaRPr sz="1500">
              <a:latin typeface="Raleway"/>
              <a:ea typeface="Raleway"/>
              <a:cs typeface="Raleway"/>
              <a:sym typeface="Raleway"/>
            </a:endParaRPr>
          </a:p>
        </p:txBody>
      </p:sp>
      <p:pic>
        <p:nvPicPr>
          <p:cNvPr id="167" name="Google Shape;167;p23"/>
          <p:cNvPicPr preferRelativeResize="0"/>
          <p:nvPr/>
        </p:nvPicPr>
        <p:blipFill>
          <a:blip r:embed="rId3">
            <a:alphaModFix/>
          </a:blip>
          <a:stretch>
            <a:fillRect/>
          </a:stretch>
        </p:blipFill>
        <p:spPr>
          <a:xfrm>
            <a:off x="1559988" y="1994975"/>
            <a:ext cx="6024036" cy="3090374"/>
          </a:xfrm>
          <a:prstGeom prst="rect">
            <a:avLst/>
          </a:prstGeom>
          <a:noFill/>
          <a:ln>
            <a:noFill/>
          </a:ln>
        </p:spPr>
      </p:pic>
      <p:sp>
        <p:nvSpPr>
          <p:cNvPr id="168" name="Google Shape;168;p23"/>
          <p:cNvSpPr txBox="1"/>
          <p:nvPr/>
        </p:nvSpPr>
        <p:spPr>
          <a:xfrm>
            <a:off x="7656775" y="3118525"/>
            <a:ext cx="1063800" cy="461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800">
                <a:latin typeface="Raleway"/>
                <a:ea typeface="Raleway"/>
                <a:cs typeface="Raleway"/>
                <a:sym typeface="Raleway"/>
              </a:rPr>
              <a:t>outliers</a:t>
            </a:r>
            <a:endParaRPr b="1" sz="1800">
              <a:latin typeface="Raleway"/>
              <a:ea typeface="Raleway"/>
              <a:cs typeface="Raleway"/>
              <a:sym typeface="Raleway"/>
            </a:endParaRPr>
          </a:p>
        </p:txBody>
      </p:sp>
      <p:sp>
        <p:nvSpPr>
          <p:cNvPr id="169" name="Google Shape;169;p23"/>
          <p:cNvSpPr txBox="1"/>
          <p:nvPr/>
        </p:nvSpPr>
        <p:spPr>
          <a:xfrm>
            <a:off x="6240200" y="3370050"/>
            <a:ext cx="1063800" cy="461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latin typeface="Raleway"/>
              <a:ea typeface="Raleway"/>
              <a:cs typeface="Raleway"/>
              <a:sym typeface="Raleway"/>
            </a:endParaRPr>
          </a:p>
        </p:txBody>
      </p:sp>
      <p:sp>
        <p:nvSpPr>
          <p:cNvPr id="170" name="Google Shape;170;p23"/>
          <p:cNvSpPr txBox="1"/>
          <p:nvPr/>
        </p:nvSpPr>
        <p:spPr>
          <a:xfrm>
            <a:off x="423450" y="3118525"/>
            <a:ext cx="1063800" cy="461700"/>
          </a:xfrm>
          <a:prstGeom prst="rect">
            <a:avLst/>
          </a:prstGeom>
          <a:solidFill>
            <a:schemeClr val="lt1"/>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fr" sz="1800">
                <a:latin typeface="Raleway"/>
                <a:ea typeface="Raleway"/>
                <a:cs typeface="Raleway"/>
                <a:sym typeface="Raleway"/>
              </a:rPr>
              <a:t>outliers</a:t>
            </a:r>
            <a:endParaRPr b="1" sz="1800">
              <a:latin typeface="Raleway"/>
              <a:ea typeface="Raleway"/>
              <a:cs typeface="Raleway"/>
              <a:sym typeface="Raleway"/>
            </a:endParaRPr>
          </a:p>
        </p:txBody>
      </p:sp>
      <p:sp>
        <p:nvSpPr>
          <p:cNvPr id="171" name="Google Shape;171;p23"/>
          <p:cNvSpPr txBox="1"/>
          <p:nvPr/>
        </p:nvSpPr>
        <p:spPr>
          <a:xfrm>
            <a:off x="1908850" y="3370050"/>
            <a:ext cx="1063800" cy="461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latin typeface="Raleway"/>
              <a:ea typeface="Raleway"/>
              <a:cs typeface="Raleway"/>
              <a:sym typeface="Raleway"/>
            </a:endParaRPr>
          </a:p>
        </p:txBody>
      </p:sp>
      <p:pic>
        <p:nvPicPr>
          <p:cNvPr id="172" name="Google Shape;172;p23"/>
          <p:cNvPicPr preferRelativeResize="0"/>
          <p:nvPr/>
        </p:nvPicPr>
        <p:blipFill>
          <a:blip r:embed="rId4">
            <a:alphaModFix/>
          </a:blip>
          <a:stretch>
            <a:fillRect/>
          </a:stretch>
        </p:blipFill>
        <p:spPr>
          <a:xfrm>
            <a:off x="920975" y="1698186"/>
            <a:ext cx="7302051" cy="344399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1000"/>
                                        <p:tgtEl>
                                          <p:spTgt spid="167"/>
                                        </p:tgtEl>
                                        <p:attrNameLst>
                                          <p:attrName>ppt_y</p:attrName>
                                        </p:attrNameLst>
                                      </p:cBhvr>
                                      <p:tavLst>
                                        <p:tav fmla="" tm="0">
                                          <p:val>
                                            <p:strVal val="#ppt_y"/>
                                          </p:val>
                                        </p:tav>
                                        <p:tav fmla="" tm="100000">
                                          <p:val>
                                            <p:strVal val="#ppt_y+1"/>
                                          </p:val>
                                        </p:tav>
                                      </p:tavLst>
                                    </p:anim>
                                    <p:set>
                                      <p:cBhvr>
                                        <p:cTn dur="1" fill="hold">
                                          <p:stCondLst>
                                            <p:cond delay="1000"/>
                                          </p:stCondLst>
                                        </p:cTn>
                                        <p:tgtEl>
                                          <p:spTgt spid="167"/>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1000"/>
                                        <p:tgtEl>
                                          <p:spTgt spid="168"/>
                                        </p:tgtEl>
                                        <p:attrNameLst>
                                          <p:attrName>ppt_y</p:attrName>
                                        </p:attrNameLst>
                                      </p:cBhvr>
                                      <p:tavLst>
                                        <p:tav fmla="" tm="0">
                                          <p:val>
                                            <p:strVal val="#ppt_y"/>
                                          </p:val>
                                        </p:tav>
                                        <p:tav fmla="" tm="100000">
                                          <p:val>
                                            <p:strVal val="#ppt_y+1"/>
                                          </p:val>
                                        </p:tav>
                                      </p:tavLst>
                                    </p:anim>
                                    <p:set>
                                      <p:cBhvr>
                                        <p:cTn dur="1" fill="hold">
                                          <p:stCondLst>
                                            <p:cond delay="1000"/>
                                          </p:stCondLst>
                                        </p:cTn>
                                        <p:tgtEl>
                                          <p:spTgt spid="168"/>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1000"/>
                                        <p:tgtEl>
                                          <p:spTgt spid="170"/>
                                        </p:tgtEl>
                                        <p:attrNameLst>
                                          <p:attrName>ppt_y</p:attrName>
                                        </p:attrNameLst>
                                      </p:cBhvr>
                                      <p:tavLst>
                                        <p:tav fmla="" tm="0">
                                          <p:val>
                                            <p:strVal val="#ppt_y"/>
                                          </p:val>
                                        </p:tav>
                                        <p:tav fmla="" tm="100000">
                                          <p:val>
                                            <p:strVal val="#ppt_y+1"/>
                                          </p:val>
                                        </p:tav>
                                      </p:tavLst>
                                    </p:anim>
                                    <p:set>
                                      <p:cBhvr>
                                        <p:cTn dur="1" fill="hold">
                                          <p:stCondLst>
                                            <p:cond delay="1000"/>
                                          </p:stCondLst>
                                        </p:cTn>
                                        <p:tgtEl>
                                          <p:spTgt spid="17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ph type="title"/>
          </p:nvPr>
        </p:nvSpPr>
        <p:spPr>
          <a:xfrm>
            <a:off x="843700" y="1318650"/>
            <a:ext cx="4197300" cy="1253100"/>
          </a:xfrm>
          <a:prstGeom prst="rect">
            <a:avLst/>
          </a:prstGeom>
        </p:spPr>
        <p:txBody>
          <a:bodyPr anchorCtr="0" anchor="b" bIns="91425" lIns="91425" spcFirstLastPara="1" rIns="91425" wrap="square" tIns="91425">
            <a:normAutofit fontScale="90000"/>
          </a:bodyPr>
          <a:lstStyle/>
          <a:p>
            <a:pPr indent="-377190" lvl="0" marL="457200" rtl="0" algn="l">
              <a:spcBef>
                <a:spcPts val="0"/>
              </a:spcBef>
              <a:spcAft>
                <a:spcPts val="0"/>
              </a:spcAft>
              <a:buClr>
                <a:schemeClr val="lt1"/>
              </a:buClr>
              <a:buSzPct val="100000"/>
              <a:buAutoNum type="romanUcPeriod"/>
            </a:pPr>
            <a:r>
              <a:rPr lang="fr">
                <a:solidFill>
                  <a:schemeClr val="lt1"/>
                </a:solidFill>
              </a:rPr>
              <a:t>Présentation générale du jeu de données</a:t>
            </a:r>
            <a:endParaRPr>
              <a:solidFill>
                <a:schemeClr val="lt1"/>
              </a:solidFill>
            </a:endParaRPr>
          </a:p>
          <a:p>
            <a:pPr indent="0" lvl="0" marL="0" rtl="0" algn="l">
              <a:spcBef>
                <a:spcPts val="0"/>
              </a:spcBef>
              <a:spcAft>
                <a:spcPts val="0"/>
              </a:spcAft>
              <a:buNone/>
            </a:pPr>
            <a:r>
              <a:t/>
            </a:r>
            <a:endParaRPr>
              <a:solidFill>
                <a:srgbClr val="030B09"/>
              </a:solidFill>
            </a:endParaRPr>
          </a:p>
          <a:p>
            <a:pPr indent="0" lvl="0" marL="0" rtl="0" algn="l">
              <a:spcBef>
                <a:spcPts val="0"/>
              </a:spcBef>
              <a:spcAft>
                <a:spcPts val="0"/>
              </a:spcAft>
              <a:buNone/>
            </a:pPr>
            <a:r>
              <a:t/>
            </a:r>
            <a:endParaRPr>
              <a:solidFill>
                <a:srgbClr val="030B09"/>
              </a:solidFill>
            </a:endParaRPr>
          </a:p>
          <a:p>
            <a:pPr indent="0" lvl="0" marL="0" rtl="0" algn="l">
              <a:spcBef>
                <a:spcPts val="0"/>
              </a:spcBef>
              <a:spcAft>
                <a:spcPts val="0"/>
              </a:spcAft>
              <a:buNone/>
            </a:pPr>
            <a:r>
              <a:t/>
            </a:r>
            <a:endParaRPr>
              <a:solidFill>
                <a:srgbClr val="030B09"/>
              </a:solidFill>
            </a:endParaRPr>
          </a:p>
          <a:p>
            <a:pPr indent="0" lvl="0" marL="0" rtl="0" algn="l">
              <a:spcBef>
                <a:spcPts val="0"/>
              </a:spcBef>
              <a:spcAft>
                <a:spcPts val="0"/>
              </a:spcAft>
              <a:buNone/>
            </a:pPr>
            <a:r>
              <a:t/>
            </a:r>
            <a:endParaRPr>
              <a:solidFill>
                <a:srgbClr val="030B09"/>
              </a:solidFill>
            </a:endParaRPr>
          </a:p>
          <a:p>
            <a:pPr indent="-377190" lvl="0" marL="457200" rtl="0" algn="l">
              <a:spcBef>
                <a:spcPts val="0"/>
              </a:spcBef>
              <a:spcAft>
                <a:spcPts val="0"/>
              </a:spcAft>
              <a:buClr>
                <a:schemeClr val="lt1"/>
              </a:buClr>
              <a:buSzPct val="100000"/>
              <a:buAutoNum type="romanUcPeriod"/>
            </a:pPr>
            <a:r>
              <a:rPr lang="fr">
                <a:solidFill>
                  <a:schemeClr val="lt1"/>
                </a:solidFill>
              </a:rPr>
              <a:t>r</a:t>
            </a:r>
            <a:endParaRPr>
              <a:solidFill>
                <a:schemeClr val="lt1"/>
              </a:solidFill>
            </a:endParaRPr>
          </a:p>
          <a:p>
            <a:pPr indent="0" lvl="0" marL="0" rtl="0" algn="l">
              <a:spcBef>
                <a:spcPts val="0"/>
              </a:spcBef>
              <a:spcAft>
                <a:spcPts val="0"/>
              </a:spcAft>
              <a:buNone/>
            </a:pPr>
            <a:r>
              <a:t/>
            </a:r>
            <a:endParaRPr>
              <a:solidFill>
                <a:srgbClr val="030B09"/>
              </a:solidFill>
            </a:endParaRPr>
          </a:p>
          <a:p>
            <a:pPr indent="-377190" lvl="0" marL="457200" rtl="0" algn="l">
              <a:spcBef>
                <a:spcPts val="0"/>
              </a:spcBef>
              <a:spcAft>
                <a:spcPts val="0"/>
              </a:spcAft>
              <a:buClr>
                <a:srgbClr val="030B09"/>
              </a:buClr>
              <a:buSzPct val="100000"/>
              <a:buAutoNum type="romanUcPeriod"/>
            </a:pPr>
            <a:r>
              <a:rPr lang="fr">
                <a:solidFill>
                  <a:srgbClr val="030B09"/>
                </a:solidFill>
              </a:rPr>
              <a:t>Synthèse de l’analyse de données et visualisation des données</a:t>
            </a:r>
            <a:endParaRPr>
              <a:solidFill>
                <a:srgbClr val="030B09"/>
              </a:solidFill>
            </a:endParaRPr>
          </a:p>
        </p:txBody>
      </p:sp>
      <p:sp>
        <p:nvSpPr>
          <p:cNvPr id="178" name="Google Shape;178;p24"/>
          <p:cNvSpPr txBox="1"/>
          <p:nvPr>
            <p:ph idx="1" type="body"/>
          </p:nvPr>
        </p:nvSpPr>
        <p:spPr>
          <a:xfrm>
            <a:off x="1210425" y="2680350"/>
            <a:ext cx="4005600" cy="2556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fr" sz="1500">
                <a:latin typeface="Raleway"/>
                <a:ea typeface="Raleway"/>
                <a:cs typeface="Raleway"/>
                <a:sym typeface="Raleway"/>
              </a:rPr>
              <a:t>Total colonnes : 12 variables.</a:t>
            </a:r>
            <a:endParaRPr sz="1500">
              <a:latin typeface="Raleway"/>
              <a:ea typeface="Raleway"/>
              <a:cs typeface="Raleway"/>
              <a:sym typeface="Raleway"/>
            </a:endParaRPr>
          </a:p>
          <a:p>
            <a:pPr indent="-323850" lvl="0" marL="457200" marR="0" rtl="0" algn="l">
              <a:lnSpc>
                <a:spcPct val="115000"/>
              </a:lnSpc>
              <a:spcBef>
                <a:spcPts val="1200"/>
              </a:spcBef>
              <a:spcAft>
                <a:spcPts val="0"/>
              </a:spcAft>
              <a:buSzPts val="1500"/>
              <a:buFont typeface="Raleway"/>
              <a:buChar char="➔"/>
            </a:pPr>
            <a:r>
              <a:rPr lang="fr" sz="1500">
                <a:latin typeface="Raleway"/>
                <a:ea typeface="Raleway"/>
                <a:cs typeface="Raleway"/>
                <a:sym typeface="Raleway"/>
              </a:rPr>
              <a:t>8 variables qualitatives.</a:t>
            </a:r>
            <a:endParaRPr sz="1500">
              <a:latin typeface="Raleway"/>
              <a:ea typeface="Raleway"/>
              <a:cs typeface="Raleway"/>
              <a:sym typeface="Raleway"/>
            </a:endParaRPr>
          </a:p>
          <a:p>
            <a:pPr indent="-323850" lvl="0" marL="457200" marR="0" rtl="0" algn="l">
              <a:lnSpc>
                <a:spcPct val="115000"/>
              </a:lnSpc>
              <a:spcBef>
                <a:spcPts val="0"/>
              </a:spcBef>
              <a:spcAft>
                <a:spcPts val="0"/>
              </a:spcAft>
              <a:buSzPts val="1500"/>
              <a:buFont typeface="Raleway"/>
              <a:buChar char="➔"/>
            </a:pPr>
            <a:r>
              <a:rPr lang="fr" sz="1500">
                <a:latin typeface="Raleway"/>
                <a:ea typeface="Raleway"/>
                <a:cs typeface="Raleway"/>
                <a:sym typeface="Raleway"/>
              </a:rPr>
              <a:t> 4 variables quantitatives.</a:t>
            </a:r>
            <a:endParaRPr sz="1500">
              <a:latin typeface="Raleway"/>
              <a:ea typeface="Raleway"/>
              <a:cs typeface="Raleway"/>
              <a:sym typeface="Raleway"/>
            </a:endParaRPr>
          </a:p>
          <a:p>
            <a:pPr indent="0" lvl="0" marL="0" marR="0" rtl="0" algn="l">
              <a:lnSpc>
                <a:spcPct val="115000"/>
              </a:lnSpc>
              <a:spcBef>
                <a:spcPts val="1200"/>
              </a:spcBef>
              <a:spcAft>
                <a:spcPts val="0"/>
              </a:spcAft>
              <a:buNone/>
            </a:pPr>
            <a:r>
              <a:rPr lang="fr" sz="1500">
                <a:latin typeface="Raleway"/>
                <a:ea typeface="Raleway"/>
                <a:cs typeface="Raleway"/>
                <a:sym typeface="Raleway"/>
              </a:rPr>
              <a:t>Total lign</a:t>
            </a:r>
            <a:r>
              <a:rPr lang="fr" sz="1500">
                <a:latin typeface="Raleway"/>
                <a:ea typeface="Raleway"/>
                <a:cs typeface="Raleway"/>
                <a:sym typeface="Raleway"/>
              </a:rPr>
              <a:t>es : 153795 individus.</a:t>
            </a:r>
            <a:endParaRPr sz="1500">
              <a:latin typeface="Raleway"/>
              <a:ea typeface="Raleway"/>
              <a:cs typeface="Raleway"/>
              <a:sym typeface="Raleway"/>
            </a:endParaRPr>
          </a:p>
          <a:p>
            <a:pPr indent="0" lvl="0" marL="0" marR="0" rtl="0" algn="l">
              <a:lnSpc>
                <a:spcPct val="115000"/>
              </a:lnSpc>
              <a:spcBef>
                <a:spcPts val="1200"/>
              </a:spcBef>
              <a:spcAft>
                <a:spcPts val="1200"/>
              </a:spcAft>
              <a:buNone/>
            </a:pPr>
            <a:r>
              <a:rPr lang="fr" sz="1500">
                <a:latin typeface="Raleway"/>
                <a:ea typeface="Raleway"/>
                <a:cs typeface="Raleway"/>
                <a:sym typeface="Raleway"/>
              </a:rPr>
              <a:t>Total : 1845540 valeurs</a:t>
            </a:r>
            <a:r>
              <a:rPr lang="fr" sz="1500">
                <a:latin typeface="Raleway"/>
                <a:ea typeface="Raleway"/>
                <a:cs typeface="Raleway"/>
                <a:sym typeface="Raleway"/>
              </a:rPr>
              <a:t>.</a:t>
            </a:r>
            <a:endParaRPr sz="1500">
              <a:latin typeface="Raleway"/>
              <a:ea typeface="Raleway"/>
              <a:cs typeface="Raleway"/>
              <a:sym typeface="Raleway"/>
            </a:endParaRPr>
          </a:p>
        </p:txBody>
      </p:sp>
      <p:pic>
        <p:nvPicPr>
          <p:cNvPr id="179" name="Google Shape;179;p24"/>
          <p:cNvPicPr preferRelativeResize="0"/>
          <p:nvPr/>
        </p:nvPicPr>
        <p:blipFill rotWithShape="1">
          <a:blip r:embed="rId3">
            <a:alphaModFix/>
          </a:blip>
          <a:srcRect b="8681" l="14169" r="16846" t="9725"/>
          <a:stretch/>
        </p:blipFill>
        <p:spPr>
          <a:xfrm>
            <a:off x="5547225" y="777025"/>
            <a:ext cx="3241925" cy="4077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type="title"/>
          </p:nvPr>
        </p:nvSpPr>
        <p:spPr>
          <a:xfrm>
            <a:off x="729325" y="1180075"/>
            <a:ext cx="7777800" cy="595200"/>
          </a:xfrm>
          <a:prstGeom prst="rect">
            <a:avLst/>
          </a:prstGeom>
        </p:spPr>
        <p:txBody>
          <a:bodyPr anchorCtr="0" anchor="b" bIns="91425" lIns="91425" spcFirstLastPara="1" rIns="91425" wrap="square" tIns="91425">
            <a:normAutofit/>
          </a:bodyPr>
          <a:lstStyle/>
          <a:p>
            <a:pPr indent="-393700" lvl="0" marL="457200" rtl="0" algn="l">
              <a:spcBef>
                <a:spcPts val="0"/>
              </a:spcBef>
              <a:spcAft>
                <a:spcPts val="0"/>
              </a:spcAft>
              <a:buSzPts val="2600"/>
              <a:buAutoNum type="alphaUcPeriod"/>
            </a:pPr>
            <a:r>
              <a:rPr lang="fr"/>
              <a:t>Analyse des données après nettoyage</a:t>
            </a:r>
            <a:endParaRPr/>
          </a:p>
        </p:txBody>
      </p:sp>
      <p:sp>
        <p:nvSpPr>
          <p:cNvPr id="185" name="Google Shape;185;p2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86" name="Google Shape;186;p2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7" name="Google Shape;187;p25"/>
          <p:cNvPicPr preferRelativeResize="0"/>
          <p:nvPr/>
        </p:nvPicPr>
        <p:blipFill rotWithShape="1">
          <a:blip r:embed="rId3">
            <a:alphaModFix/>
          </a:blip>
          <a:srcRect b="46620" l="724" r="55606" t="6759"/>
          <a:stretch/>
        </p:blipFill>
        <p:spPr>
          <a:xfrm>
            <a:off x="2040300" y="1853850"/>
            <a:ext cx="5063401" cy="2973724"/>
          </a:xfrm>
          <a:prstGeom prst="rect">
            <a:avLst/>
          </a:prstGeom>
          <a:noFill/>
          <a:ln>
            <a:noFill/>
          </a:ln>
        </p:spPr>
      </p:pic>
      <p:pic>
        <p:nvPicPr>
          <p:cNvPr id="188" name="Google Shape;188;p25"/>
          <p:cNvPicPr preferRelativeResize="0"/>
          <p:nvPr/>
        </p:nvPicPr>
        <p:blipFill rotWithShape="1">
          <a:blip r:embed="rId3">
            <a:alphaModFix/>
          </a:blip>
          <a:srcRect b="0" l="722" r="63677" t="75338"/>
          <a:stretch/>
        </p:blipFill>
        <p:spPr>
          <a:xfrm>
            <a:off x="2040300" y="2375962"/>
            <a:ext cx="5063401" cy="19295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0"/>
                                        <p:tgtEl>
                                          <p:spTgt spid="187"/>
                                        </p:tgtEl>
                                        <p:attrNameLst>
                                          <p:attrName>ppt_x</p:attrName>
                                        </p:attrNameLst>
                                      </p:cBhvr>
                                      <p:tavLst>
                                        <p:tav fmla="" tm="0">
                                          <p:val>
                                            <p:strVal val="#ppt_x"/>
                                          </p:val>
                                        </p:tav>
                                        <p:tav fmla="" tm="100000">
                                          <p:val>
                                            <p:strVal val="#ppt_x-1"/>
                                          </p:val>
                                        </p:tav>
                                      </p:tavLst>
                                    </p:anim>
                                    <p:set>
                                      <p:cBhvr>
                                        <p:cTn dur="1" fill="hold">
                                          <p:stCondLst>
                                            <p:cond delay="1000"/>
                                          </p:stCondLst>
                                        </p:cTn>
                                        <p:tgtEl>
                                          <p:spTgt spid="187"/>
                                        </p:tgtEl>
                                        <p:attrNameLst>
                                          <p:attrName>style.visibility</p:attrName>
                                        </p:attrNameLst>
                                      </p:cBhvr>
                                      <p:to>
                                        <p:strVal val="hidden"/>
                                      </p:to>
                                    </p:set>
                                  </p:childTnLst>
                                </p:cTn>
                              </p:par>
                              <p:par>
                                <p:cTn fill="hold" nodeType="withEffect" presetClass="entr" presetID="2" presetSubtype="2">
                                  <p:stCondLst>
                                    <p:cond delay="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1000"/>
                                        <p:tgtEl>
                                          <p:spTgt spid="18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ph type="title"/>
          </p:nvPr>
        </p:nvSpPr>
        <p:spPr>
          <a:xfrm>
            <a:off x="729450" y="514125"/>
            <a:ext cx="7688400" cy="1339500"/>
          </a:xfrm>
          <a:prstGeom prst="rect">
            <a:avLst/>
          </a:prstGeom>
        </p:spPr>
        <p:txBody>
          <a:bodyPr anchorCtr="0" anchor="t" bIns="91425" lIns="91425" spcFirstLastPara="1" rIns="91425" wrap="square" tIns="91425">
            <a:normAutofit fontScale="90000"/>
          </a:bodyPr>
          <a:lstStyle/>
          <a:p>
            <a:pPr indent="-377190" lvl="0" marL="457200" rtl="0" algn="l">
              <a:spcBef>
                <a:spcPts val="0"/>
              </a:spcBef>
              <a:spcAft>
                <a:spcPts val="0"/>
              </a:spcAft>
              <a:buClr>
                <a:schemeClr val="lt1"/>
              </a:buClr>
              <a:buSzPct val="100000"/>
              <a:buAutoNum type="alphaUcPeriod"/>
            </a:pPr>
            <a:r>
              <a:t/>
            </a:r>
            <a:endParaRPr/>
          </a:p>
          <a:p>
            <a:pPr indent="0" lvl="0" marL="457200" rtl="0" algn="l">
              <a:spcBef>
                <a:spcPts val="0"/>
              </a:spcBef>
              <a:spcAft>
                <a:spcPts val="0"/>
              </a:spcAft>
              <a:buNone/>
            </a:pPr>
            <a:r>
              <a:t/>
            </a:r>
            <a:endParaRPr/>
          </a:p>
          <a:p>
            <a:pPr indent="-377190" lvl="0" marL="457200" rtl="0" algn="l">
              <a:spcBef>
                <a:spcPts val="0"/>
              </a:spcBef>
              <a:spcAft>
                <a:spcPts val="0"/>
              </a:spcAft>
              <a:buSzPct val="100000"/>
              <a:buAutoNum type="alphaUcPeriod"/>
            </a:pPr>
            <a:r>
              <a:rPr lang="fr"/>
              <a:t>Visualisation des variables quantitatives après nettoyage</a:t>
            </a:r>
            <a:endParaRPr/>
          </a:p>
        </p:txBody>
      </p:sp>
      <p:sp>
        <p:nvSpPr>
          <p:cNvPr id="194" name="Google Shape;194;p26"/>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95" name="Google Shape;195;p26"/>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6" name="Google Shape;196;p26"/>
          <p:cNvPicPr preferRelativeResize="0"/>
          <p:nvPr/>
        </p:nvPicPr>
        <p:blipFill rotWithShape="1">
          <a:blip r:embed="rId3">
            <a:alphaModFix/>
          </a:blip>
          <a:srcRect b="4206" l="1210" r="1190" t="2943"/>
          <a:stretch/>
        </p:blipFill>
        <p:spPr>
          <a:xfrm>
            <a:off x="99263" y="1587950"/>
            <a:ext cx="8945476" cy="3242950"/>
          </a:xfrm>
          <a:prstGeom prst="rect">
            <a:avLst/>
          </a:prstGeom>
          <a:noFill/>
          <a:ln>
            <a:noFill/>
          </a:ln>
        </p:spPr>
      </p:pic>
      <p:pic>
        <p:nvPicPr>
          <p:cNvPr id="197" name="Google Shape;197;p26"/>
          <p:cNvPicPr preferRelativeResize="0"/>
          <p:nvPr/>
        </p:nvPicPr>
        <p:blipFill rotWithShape="1">
          <a:blip r:embed="rId4">
            <a:alphaModFix/>
          </a:blip>
          <a:srcRect b="15302" l="2176" r="4418" t="6541"/>
          <a:stretch/>
        </p:blipFill>
        <p:spPr>
          <a:xfrm>
            <a:off x="100913" y="1549313"/>
            <a:ext cx="8945474" cy="332021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9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1000"/>
                                        <p:tgtEl>
                                          <p:spTgt spid="1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96"/>
                                        </p:tgtEl>
                                        <p:attrNameLst>
                                          <p:attrName>ppt_x</p:attrName>
                                        </p:attrNameLst>
                                      </p:cBhvr>
                                      <p:tavLst>
                                        <p:tav fmla="" tm="0">
                                          <p:val>
                                            <p:strVal val="#ppt_x"/>
                                          </p:val>
                                        </p:tav>
                                        <p:tav fmla="" tm="100000">
                                          <p:val>
                                            <p:strVal val="#ppt_x+1"/>
                                          </p:val>
                                        </p:tav>
                                      </p:tavLst>
                                    </p:anim>
                                    <p:set>
                                      <p:cBhvr>
                                        <p:cTn dur="1" fill="hold">
                                          <p:stCondLst>
                                            <p:cond delay="1000"/>
                                          </p:stCondLst>
                                        </p:cTn>
                                        <p:tgtEl>
                                          <p:spTgt spid="196"/>
                                        </p:tgtEl>
                                        <p:attrNameLst>
                                          <p:attrName>style.visibility</p:attrName>
                                        </p:attrNameLst>
                                      </p:cBhvr>
                                      <p:to>
                                        <p:strVal val="hidden"/>
                                      </p:to>
                                    </p:set>
                                  </p:childTnLst>
                                </p:cTn>
                              </p:par>
                              <p:par>
                                <p:cTn fill="hold" nodeType="withEffect" presetClass="entr" presetID="2" presetSubtype="8">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1000"/>
                                        <p:tgtEl>
                                          <p:spTgt spid="19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97"/>
                                        </p:tgtEl>
                                        <p:attrNameLst>
                                          <p:attrName>ppt_x</p:attrName>
                                        </p:attrNameLst>
                                      </p:cBhvr>
                                      <p:tavLst>
                                        <p:tav fmla="" tm="0">
                                          <p:val>
                                            <p:strVal val="#ppt_x"/>
                                          </p:val>
                                        </p:tav>
                                        <p:tav fmla="" tm="100000">
                                          <p:val>
                                            <p:strVal val="#ppt_x+1"/>
                                          </p:val>
                                        </p:tav>
                                      </p:tavLst>
                                    </p:anim>
                                    <p:set>
                                      <p:cBhvr>
                                        <p:cTn dur="1" fill="hold">
                                          <p:stCondLst>
                                            <p:cond delay="1000"/>
                                          </p:stCondLst>
                                        </p:cTn>
                                        <p:tgtEl>
                                          <p:spTgt spid="19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7"/>
          <p:cNvPicPr preferRelativeResize="0"/>
          <p:nvPr/>
        </p:nvPicPr>
        <p:blipFill rotWithShape="1">
          <a:blip r:embed="rId3">
            <a:alphaModFix/>
          </a:blip>
          <a:srcRect b="688" l="1702" r="1547" t="2403"/>
          <a:stretch/>
        </p:blipFill>
        <p:spPr>
          <a:xfrm>
            <a:off x="781425" y="510300"/>
            <a:ext cx="7428726" cy="4633200"/>
          </a:xfrm>
          <a:prstGeom prst="rect">
            <a:avLst/>
          </a:prstGeom>
          <a:noFill/>
          <a:ln>
            <a:noFill/>
          </a:ln>
        </p:spPr>
      </p:pic>
      <p:pic>
        <p:nvPicPr>
          <p:cNvPr id="203" name="Google Shape;203;p27"/>
          <p:cNvPicPr preferRelativeResize="0"/>
          <p:nvPr/>
        </p:nvPicPr>
        <p:blipFill rotWithShape="1">
          <a:blip r:embed="rId4">
            <a:alphaModFix/>
          </a:blip>
          <a:srcRect b="3276" l="2930" r="5208" t="4421"/>
          <a:stretch/>
        </p:blipFill>
        <p:spPr>
          <a:xfrm>
            <a:off x="781425" y="511648"/>
            <a:ext cx="7428725" cy="4630502"/>
          </a:xfrm>
          <a:prstGeom prst="rect">
            <a:avLst/>
          </a:prstGeom>
          <a:noFill/>
          <a:ln>
            <a:noFill/>
          </a:ln>
        </p:spPr>
      </p:pic>
      <p:pic>
        <p:nvPicPr>
          <p:cNvPr id="204" name="Google Shape;204;p27"/>
          <p:cNvPicPr preferRelativeResize="0"/>
          <p:nvPr/>
        </p:nvPicPr>
        <p:blipFill rotWithShape="1">
          <a:blip r:embed="rId5">
            <a:alphaModFix/>
          </a:blip>
          <a:srcRect b="52716" l="10373" r="7036" t="1274"/>
          <a:stretch/>
        </p:blipFill>
        <p:spPr>
          <a:xfrm>
            <a:off x="1658713" y="1358588"/>
            <a:ext cx="2696555" cy="2936625"/>
          </a:xfrm>
          <a:prstGeom prst="rect">
            <a:avLst/>
          </a:prstGeom>
          <a:noFill/>
          <a:ln>
            <a:noFill/>
          </a:ln>
        </p:spPr>
      </p:pic>
      <p:pic>
        <p:nvPicPr>
          <p:cNvPr id="205" name="Google Shape;205;p27"/>
          <p:cNvPicPr preferRelativeResize="0"/>
          <p:nvPr/>
        </p:nvPicPr>
        <p:blipFill rotWithShape="1">
          <a:blip r:embed="rId5">
            <a:alphaModFix/>
          </a:blip>
          <a:srcRect b="4683" l="7292" r="5690" t="49797"/>
          <a:stretch/>
        </p:blipFill>
        <p:spPr>
          <a:xfrm>
            <a:off x="4651975" y="1394187"/>
            <a:ext cx="2833300" cy="2865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4"/>
                                        </p:tgtEl>
                                      </p:cBhvr>
                                    </p:animEffect>
                                    <p:set>
                                      <p:cBhvr>
                                        <p:cTn dur="1" fill="hold">
                                          <p:stCondLst>
                                            <p:cond delay="1000"/>
                                          </p:stCondLst>
                                        </p:cTn>
                                        <p:tgtEl>
                                          <p:spTgt spid="2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5"/>
                                        </p:tgtEl>
                                      </p:cBhvr>
                                    </p:animEffect>
                                    <p:set>
                                      <p:cBhvr>
                                        <p:cTn dur="1" fill="hold">
                                          <p:stCondLst>
                                            <p:cond delay="1000"/>
                                          </p:stCondLst>
                                        </p:cTn>
                                        <p:tgtEl>
                                          <p:spTgt spid="20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2"/>
                                        </p:tgtEl>
                                      </p:cBhvr>
                                    </p:animEffect>
                                    <p:set>
                                      <p:cBhvr>
                                        <p:cTn dur="1" fill="hold">
                                          <p:stCondLst>
                                            <p:cond delay="1000"/>
                                          </p:stCondLst>
                                        </p:cTn>
                                        <p:tgtEl>
                                          <p:spTgt spid="20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8"/>
          <p:cNvPicPr preferRelativeResize="0"/>
          <p:nvPr/>
        </p:nvPicPr>
        <p:blipFill rotWithShape="1">
          <a:blip r:embed="rId3">
            <a:alphaModFix/>
          </a:blip>
          <a:srcRect b="12342" l="24085" r="19121" t="32630"/>
          <a:stretch/>
        </p:blipFill>
        <p:spPr>
          <a:xfrm>
            <a:off x="480538" y="655325"/>
            <a:ext cx="3997574" cy="2083925"/>
          </a:xfrm>
          <a:prstGeom prst="rect">
            <a:avLst/>
          </a:prstGeom>
          <a:noFill/>
          <a:ln>
            <a:noFill/>
          </a:ln>
        </p:spPr>
      </p:pic>
      <p:pic>
        <p:nvPicPr>
          <p:cNvPr id="211" name="Google Shape;211;p28"/>
          <p:cNvPicPr preferRelativeResize="0"/>
          <p:nvPr/>
        </p:nvPicPr>
        <p:blipFill rotWithShape="1">
          <a:blip r:embed="rId4">
            <a:alphaModFix/>
          </a:blip>
          <a:srcRect b="9558" l="24183" r="19020" t="35411"/>
          <a:stretch/>
        </p:blipFill>
        <p:spPr>
          <a:xfrm>
            <a:off x="4630513" y="655325"/>
            <a:ext cx="3997574" cy="2083925"/>
          </a:xfrm>
          <a:prstGeom prst="rect">
            <a:avLst/>
          </a:prstGeom>
          <a:noFill/>
          <a:ln>
            <a:noFill/>
          </a:ln>
        </p:spPr>
      </p:pic>
      <p:pic>
        <p:nvPicPr>
          <p:cNvPr id="212" name="Google Shape;212;p28"/>
          <p:cNvPicPr preferRelativeResize="0"/>
          <p:nvPr/>
        </p:nvPicPr>
        <p:blipFill rotWithShape="1">
          <a:blip r:embed="rId5">
            <a:alphaModFix/>
          </a:blip>
          <a:srcRect b="17570" l="23985" r="19338" t="27281"/>
          <a:stretch/>
        </p:blipFill>
        <p:spPr>
          <a:xfrm>
            <a:off x="480538" y="2891650"/>
            <a:ext cx="3997574" cy="2092899"/>
          </a:xfrm>
          <a:prstGeom prst="rect">
            <a:avLst/>
          </a:prstGeom>
          <a:noFill/>
          <a:ln>
            <a:noFill/>
          </a:ln>
        </p:spPr>
      </p:pic>
      <p:pic>
        <p:nvPicPr>
          <p:cNvPr id="213" name="Google Shape;213;p28"/>
          <p:cNvPicPr preferRelativeResize="0"/>
          <p:nvPr/>
        </p:nvPicPr>
        <p:blipFill rotWithShape="1">
          <a:blip r:embed="rId6">
            <a:alphaModFix/>
          </a:blip>
          <a:srcRect b="14697" l="24092" r="19340" t="30254"/>
          <a:stretch/>
        </p:blipFill>
        <p:spPr>
          <a:xfrm>
            <a:off x="4669488" y="2891650"/>
            <a:ext cx="3997574" cy="20928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9"/>
          <p:cNvPicPr preferRelativeResize="0"/>
          <p:nvPr/>
        </p:nvPicPr>
        <p:blipFill>
          <a:blip r:embed="rId3">
            <a:alphaModFix/>
          </a:blip>
          <a:stretch>
            <a:fillRect/>
          </a:stretch>
        </p:blipFill>
        <p:spPr>
          <a:xfrm>
            <a:off x="4315253" y="0"/>
            <a:ext cx="4791395" cy="5143500"/>
          </a:xfrm>
          <a:prstGeom prst="rect">
            <a:avLst/>
          </a:prstGeom>
          <a:noFill/>
          <a:ln>
            <a:noFill/>
          </a:ln>
        </p:spPr>
      </p:pic>
      <p:sp>
        <p:nvSpPr>
          <p:cNvPr id="219" name="Google Shape;219;p29"/>
          <p:cNvSpPr txBox="1"/>
          <p:nvPr>
            <p:ph type="title"/>
          </p:nvPr>
        </p:nvSpPr>
        <p:spPr>
          <a:xfrm>
            <a:off x="730000" y="1394850"/>
            <a:ext cx="3300900" cy="2070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a:t>Cartographie des arbres </a:t>
            </a:r>
            <a:r>
              <a:rPr lang="fr"/>
              <a:t>grâce</a:t>
            </a:r>
            <a:r>
              <a:rPr lang="fr"/>
              <a:t> aux données géographique</a:t>
            </a:r>
            <a:endParaRPr/>
          </a:p>
        </p:txBody>
      </p:sp>
      <p:pic>
        <p:nvPicPr>
          <p:cNvPr id="220" name="Google Shape;220;p29"/>
          <p:cNvPicPr preferRelativeResize="0"/>
          <p:nvPr/>
        </p:nvPicPr>
        <p:blipFill rotWithShape="1">
          <a:blip r:embed="rId4">
            <a:alphaModFix amt="58000"/>
          </a:blip>
          <a:srcRect b="0" l="6732" r="2531" t="0"/>
          <a:stretch/>
        </p:blipFill>
        <p:spPr>
          <a:xfrm>
            <a:off x="5136700" y="1394850"/>
            <a:ext cx="3241152" cy="2070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type="title"/>
          </p:nvPr>
        </p:nvSpPr>
        <p:spPr>
          <a:xfrm>
            <a:off x="729450" y="11662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Analyse bivariée</a:t>
            </a:r>
            <a:endParaRPr/>
          </a:p>
        </p:txBody>
      </p:sp>
      <p:pic>
        <p:nvPicPr>
          <p:cNvPr id="226" name="Google Shape;226;p30"/>
          <p:cNvPicPr preferRelativeResize="0"/>
          <p:nvPr/>
        </p:nvPicPr>
        <p:blipFill rotWithShape="1">
          <a:blip r:embed="rId3">
            <a:alphaModFix/>
          </a:blip>
          <a:srcRect b="19964" l="22709" r="19151" t="40305"/>
          <a:stretch/>
        </p:blipFill>
        <p:spPr>
          <a:xfrm>
            <a:off x="-20550" y="1766426"/>
            <a:ext cx="9185112" cy="33770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1"/>
          <p:cNvSpPr txBox="1"/>
          <p:nvPr>
            <p:ph type="title"/>
          </p:nvPr>
        </p:nvSpPr>
        <p:spPr>
          <a:xfrm>
            <a:off x="730000" y="1318650"/>
            <a:ext cx="3300900" cy="6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Conclusion</a:t>
            </a:r>
            <a:endParaRPr/>
          </a:p>
        </p:txBody>
      </p:sp>
      <p:sp>
        <p:nvSpPr>
          <p:cNvPr id="232" name="Google Shape;232;p31"/>
          <p:cNvSpPr txBox="1"/>
          <p:nvPr>
            <p:ph idx="1" type="subTitle"/>
          </p:nvPr>
        </p:nvSpPr>
        <p:spPr>
          <a:xfrm>
            <a:off x="724950" y="1973275"/>
            <a:ext cx="3300900" cy="2686200"/>
          </a:xfrm>
          <a:prstGeom prst="rect">
            <a:avLst/>
          </a:prstGeom>
        </p:spPr>
        <p:txBody>
          <a:bodyPr anchorCtr="0" anchor="t" bIns="91425" lIns="91425" spcFirstLastPara="1" rIns="91425" wrap="square" tIns="91425">
            <a:normAutofit/>
          </a:bodyPr>
          <a:lstStyle/>
          <a:p>
            <a:pPr indent="-355600" lvl="0" marL="457200" rtl="0" algn="l">
              <a:lnSpc>
                <a:spcPct val="200000"/>
              </a:lnSpc>
              <a:spcBef>
                <a:spcPts val="0"/>
              </a:spcBef>
              <a:spcAft>
                <a:spcPts val="0"/>
              </a:spcAft>
              <a:buSzPts val="2000"/>
              <a:buChar char="●"/>
            </a:pPr>
            <a:r>
              <a:rPr lang="fr" sz="2000"/>
              <a:t>Exploration</a:t>
            </a:r>
            <a:endParaRPr sz="2000"/>
          </a:p>
          <a:p>
            <a:pPr indent="-355600" lvl="0" marL="457200" rtl="0" algn="l">
              <a:lnSpc>
                <a:spcPct val="200000"/>
              </a:lnSpc>
              <a:spcBef>
                <a:spcPts val="0"/>
              </a:spcBef>
              <a:spcAft>
                <a:spcPts val="0"/>
              </a:spcAft>
              <a:buSzPts val="2000"/>
              <a:buChar char="●"/>
            </a:pPr>
            <a:r>
              <a:rPr lang="fr" sz="2000"/>
              <a:t>Nettoyage </a:t>
            </a:r>
            <a:endParaRPr sz="2000"/>
          </a:p>
          <a:p>
            <a:pPr indent="-355600" lvl="0" marL="457200" rtl="0" algn="l">
              <a:lnSpc>
                <a:spcPct val="200000"/>
              </a:lnSpc>
              <a:spcBef>
                <a:spcPts val="0"/>
              </a:spcBef>
              <a:spcAft>
                <a:spcPts val="0"/>
              </a:spcAft>
              <a:buSzPts val="2000"/>
              <a:buChar char="●"/>
            </a:pPr>
            <a:r>
              <a:rPr lang="fr" sz="2000"/>
              <a:t>Analyse </a:t>
            </a:r>
            <a:endParaRPr sz="2000"/>
          </a:p>
          <a:p>
            <a:pPr indent="-355600" lvl="0" marL="457200" rtl="0" algn="l">
              <a:lnSpc>
                <a:spcPct val="200000"/>
              </a:lnSpc>
              <a:spcBef>
                <a:spcPts val="0"/>
              </a:spcBef>
              <a:spcAft>
                <a:spcPts val="0"/>
              </a:spcAft>
              <a:buSzPts val="2000"/>
              <a:buChar char="●"/>
            </a:pPr>
            <a:r>
              <a:rPr lang="fr" sz="2000"/>
              <a:t>Synthèse</a:t>
            </a:r>
            <a:endParaRPr sz="2000"/>
          </a:p>
        </p:txBody>
      </p:sp>
      <p:sp>
        <p:nvSpPr>
          <p:cNvPr id="233" name="Google Shape;233;p31"/>
          <p:cNvSpPr txBox="1"/>
          <p:nvPr>
            <p:ph type="title"/>
          </p:nvPr>
        </p:nvSpPr>
        <p:spPr>
          <a:xfrm>
            <a:off x="5247500" y="1318650"/>
            <a:ext cx="3300900" cy="6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Axes d’amélioration</a:t>
            </a:r>
            <a:endParaRPr/>
          </a:p>
        </p:txBody>
      </p:sp>
      <p:sp>
        <p:nvSpPr>
          <p:cNvPr id="234" name="Google Shape;234;p31"/>
          <p:cNvSpPr txBox="1"/>
          <p:nvPr>
            <p:ph idx="1" type="subTitle"/>
          </p:nvPr>
        </p:nvSpPr>
        <p:spPr>
          <a:xfrm>
            <a:off x="5242450" y="1973275"/>
            <a:ext cx="3300900" cy="2686200"/>
          </a:xfrm>
          <a:prstGeom prst="rect">
            <a:avLst/>
          </a:prstGeom>
        </p:spPr>
        <p:txBody>
          <a:bodyPr anchorCtr="0" anchor="t" bIns="91425" lIns="91425" spcFirstLastPara="1" rIns="91425" wrap="square" tIns="91425">
            <a:normAutofit/>
          </a:bodyPr>
          <a:lstStyle/>
          <a:p>
            <a:pPr indent="-355600" lvl="0" marL="457200" marR="0" rtl="0" algn="l">
              <a:lnSpc>
                <a:spcPct val="100000"/>
              </a:lnSpc>
              <a:spcBef>
                <a:spcPts val="0"/>
              </a:spcBef>
              <a:spcAft>
                <a:spcPts val="0"/>
              </a:spcAft>
              <a:buSzPts val="2000"/>
              <a:buChar char="●"/>
            </a:pPr>
            <a:r>
              <a:rPr lang="fr" sz="2000"/>
              <a:t>Analyse à compléter avec de nouvelles variables sur les employés, leurs roulements ect…</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4"/>
          <p:cNvSpPr txBox="1"/>
          <p:nvPr/>
        </p:nvSpPr>
        <p:spPr>
          <a:xfrm>
            <a:off x="7823825" y="4581300"/>
            <a:ext cx="1120200" cy="3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500" u="sng">
                <a:solidFill>
                  <a:srgbClr val="2C7E6A"/>
                </a:solidFill>
                <a:latin typeface="Lato"/>
                <a:ea typeface="Lato"/>
                <a:cs typeface="Lato"/>
                <a:sym typeface="Lato"/>
                <a:hlinkClick r:id="rId3">
                  <a:extLst>
                    <a:ext uri="{A12FA001-AC4F-418D-AE19-62706E023703}">
                      <ahyp:hlinkClr val="tx"/>
                    </a:ext>
                  </a:extLst>
                </a:hlinkClick>
              </a:rPr>
              <a:t>DATASET</a:t>
            </a:r>
            <a:r>
              <a:rPr lang="fr" sz="1500">
                <a:solidFill>
                  <a:srgbClr val="2C7E6A"/>
                </a:solidFill>
                <a:latin typeface="Lato"/>
                <a:ea typeface="Lato"/>
                <a:cs typeface="Lato"/>
                <a:sym typeface="Lato"/>
              </a:rPr>
              <a:t> </a:t>
            </a:r>
            <a:endParaRPr sz="1500">
              <a:solidFill>
                <a:srgbClr val="2C7E6A"/>
              </a:solidFill>
              <a:latin typeface="Lato"/>
              <a:ea typeface="Lato"/>
              <a:cs typeface="Lato"/>
              <a:sym typeface="Lato"/>
            </a:endParaRPr>
          </a:p>
        </p:txBody>
      </p:sp>
      <p:sp>
        <p:nvSpPr>
          <p:cNvPr id="98" name="Google Shape;98;p14"/>
          <p:cNvSpPr txBox="1"/>
          <p:nvPr>
            <p:ph type="title"/>
          </p:nvPr>
        </p:nvSpPr>
        <p:spPr>
          <a:xfrm>
            <a:off x="719150" y="943750"/>
            <a:ext cx="7633800" cy="7812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fr" sz="3500"/>
              <a:t>Contexte et Objectif</a:t>
            </a:r>
            <a:endParaRPr sz="3500"/>
          </a:p>
        </p:txBody>
      </p:sp>
      <p:sp>
        <p:nvSpPr>
          <p:cNvPr id="99" name="Google Shape;99;p14"/>
          <p:cNvSpPr txBox="1"/>
          <p:nvPr>
            <p:ph idx="4294967295" type="body"/>
          </p:nvPr>
        </p:nvSpPr>
        <p:spPr>
          <a:xfrm>
            <a:off x="719150" y="1724950"/>
            <a:ext cx="7786500" cy="243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fr" sz="1500">
                <a:solidFill>
                  <a:srgbClr val="030B09"/>
                </a:solidFill>
                <a:latin typeface="Raleway"/>
                <a:ea typeface="Raleway"/>
                <a:cs typeface="Raleway"/>
                <a:sym typeface="Raleway"/>
              </a:rPr>
              <a:t>L</a:t>
            </a:r>
            <a:r>
              <a:rPr lang="fr" sz="1500">
                <a:solidFill>
                  <a:srgbClr val="030B09"/>
                </a:solidFill>
                <a:latin typeface="Raleway"/>
                <a:ea typeface="Raleway"/>
                <a:cs typeface="Raleway"/>
                <a:sym typeface="Raleway"/>
              </a:rPr>
              <a:t>'ONG </a:t>
            </a:r>
            <a:r>
              <a:rPr b="1" lang="fr" sz="1500">
                <a:solidFill>
                  <a:srgbClr val="030B09"/>
                </a:solidFill>
                <a:latin typeface="Raleway"/>
                <a:ea typeface="Raleway"/>
                <a:cs typeface="Raleway"/>
                <a:sym typeface="Raleway"/>
              </a:rPr>
              <a:t>"Data is for Good" </a:t>
            </a:r>
            <a:r>
              <a:rPr lang="fr" sz="1500">
                <a:solidFill>
                  <a:srgbClr val="030B09"/>
                </a:solidFill>
                <a:latin typeface="Raleway"/>
                <a:ea typeface="Raleway"/>
                <a:cs typeface="Raleway"/>
                <a:sym typeface="Raleway"/>
              </a:rPr>
              <a:t>organise des concours de Data Science en ligne axés sur le bien commun.</a:t>
            </a:r>
            <a:endParaRPr sz="1500">
              <a:solidFill>
                <a:srgbClr val="030B09"/>
              </a:solidFill>
              <a:latin typeface="Raleway"/>
              <a:ea typeface="Raleway"/>
              <a:cs typeface="Raleway"/>
              <a:sym typeface="Raleway"/>
            </a:endParaRPr>
          </a:p>
          <a:p>
            <a:pPr indent="0" lvl="0" marL="0" rtl="0" algn="l">
              <a:spcBef>
                <a:spcPts val="1200"/>
              </a:spcBef>
              <a:spcAft>
                <a:spcPts val="0"/>
              </a:spcAft>
              <a:buNone/>
            </a:pPr>
            <a:r>
              <a:rPr lang="fr" sz="1500">
                <a:solidFill>
                  <a:srgbClr val="030B09"/>
                </a:solidFill>
                <a:latin typeface="Raleway"/>
                <a:ea typeface="Raleway"/>
                <a:cs typeface="Raleway"/>
                <a:sym typeface="Raleway"/>
              </a:rPr>
              <a:t>La ville de Paris propose le challenge </a:t>
            </a:r>
            <a:r>
              <a:rPr b="1" lang="fr" sz="1500">
                <a:solidFill>
                  <a:srgbClr val="030B09"/>
                </a:solidFill>
                <a:latin typeface="Raleway"/>
                <a:ea typeface="Raleway"/>
                <a:cs typeface="Raleway"/>
                <a:sym typeface="Raleway"/>
              </a:rPr>
              <a:t>Smart City </a:t>
            </a:r>
            <a:r>
              <a:rPr lang="fr" sz="1500">
                <a:solidFill>
                  <a:srgbClr val="030B09"/>
                </a:solidFill>
                <a:latin typeface="Raleway"/>
                <a:ea typeface="Raleway"/>
                <a:cs typeface="Raleway"/>
                <a:sym typeface="Raleway"/>
              </a:rPr>
              <a:t>pour </a:t>
            </a:r>
            <a:r>
              <a:rPr b="1" lang="fr" sz="1500">
                <a:solidFill>
                  <a:srgbClr val="030B09"/>
                </a:solidFill>
                <a:latin typeface="Raleway"/>
                <a:ea typeface="Raleway"/>
                <a:cs typeface="Raleway"/>
                <a:sym typeface="Raleway"/>
              </a:rPr>
              <a:t>optimiser </a:t>
            </a:r>
            <a:r>
              <a:rPr lang="fr" sz="1500">
                <a:solidFill>
                  <a:srgbClr val="030B09"/>
                </a:solidFill>
                <a:latin typeface="Raleway"/>
                <a:ea typeface="Raleway"/>
                <a:cs typeface="Raleway"/>
                <a:sym typeface="Raleway"/>
              </a:rPr>
              <a:t>les tournées d’entretien des arbres de la ville. Afin d’améliorer la revégétalisation de la capitale.</a:t>
            </a:r>
            <a:endParaRPr sz="1500">
              <a:solidFill>
                <a:srgbClr val="030B09"/>
              </a:solidFill>
              <a:latin typeface="Raleway"/>
              <a:ea typeface="Raleway"/>
              <a:cs typeface="Raleway"/>
              <a:sym typeface="Raleway"/>
            </a:endParaRPr>
          </a:p>
          <a:p>
            <a:pPr indent="0" lvl="0" marL="0" rtl="0" algn="l">
              <a:spcBef>
                <a:spcPts val="1200"/>
              </a:spcBef>
              <a:spcAft>
                <a:spcPts val="1200"/>
              </a:spcAft>
              <a:buNone/>
            </a:pPr>
            <a:r>
              <a:t/>
            </a:r>
            <a:endParaRPr sz="1500">
              <a:solidFill>
                <a:srgbClr val="030B09"/>
              </a:solidFill>
              <a:latin typeface="Raleway"/>
              <a:ea typeface="Raleway"/>
              <a:cs typeface="Raleway"/>
              <a:sym typeface="Raleway"/>
            </a:endParaRPr>
          </a:p>
        </p:txBody>
      </p:sp>
      <p:pic>
        <p:nvPicPr>
          <p:cNvPr id="100" name="Google Shape;100;p14"/>
          <p:cNvPicPr preferRelativeResize="0"/>
          <p:nvPr/>
        </p:nvPicPr>
        <p:blipFill rotWithShape="1">
          <a:blip r:embed="rId4">
            <a:alphaModFix/>
          </a:blip>
          <a:srcRect b="3349" l="5674" r="1613" t="-3350"/>
          <a:stretch/>
        </p:blipFill>
        <p:spPr>
          <a:xfrm>
            <a:off x="719145" y="229122"/>
            <a:ext cx="884674" cy="749539"/>
          </a:xfrm>
          <a:prstGeom prst="rect">
            <a:avLst/>
          </a:prstGeom>
          <a:noFill/>
          <a:ln>
            <a:noFill/>
          </a:ln>
        </p:spPr>
      </p:pic>
      <p:sp>
        <p:nvSpPr>
          <p:cNvPr id="101" name="Google Shape;101;p14"/>
          <p:cNvSpPr/>
          <p:nvPr/>
        </p:nvSpPr>
        <p:spPr>
          <a:xfrm>
            <a:off x="533400" y="0"/>
            <a:ext cx="1281600" cy="1170900"/>
          </a:xfrm>
          <a:prstGeom prst="donut">
            <a:avLst>
              <a:gd fmla="val 2303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2"/>
          <p:cNvSpPr txBox="1"/>
          <p:nvPr>
            <p:ph type="title"/>
          </p:nvPr>
        </p:nvSpPr>
        <p:spPr>
          <a:xfrm>
            <a:off x="729450" y="1246250"/>
            <a:ext cx="3270900" cy="3068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fr"/>
              <a:t>Merci de votre attention </a:t>
            </a:r>
            <a:endParaRPr/>
          </a:p>
        </p:txBody>
      </p:sp>
      <p:sp>
        <p:nvSpPr>
          <p:cNvPr id="240" name="Google Shape;240;p32"/>
          <p:cNvSpPr/>
          <p:nvPr/>
        </p:nvSpPr>
        <p:spPr>
          <a:xfrm>
            <a:off x="4011474" y="1246250"/>
            <a:ext cx="3124200" cy="3068700"/>
          </a:xfrm>
          <a:prstGeom prst="ellipse">
            <a:avLst/>
          </a:prstGeom>
          <a:solidFill>
            <a:srgbClr val="FFFF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1" name="Google Shape;241;p32"/>
          <p:cNvPicPr preferRelativeResize="0"/>
          <p:nvPr/>
        </p:nvPicPr>
        <p:blipFill>
          <a:blip r:embed="rId3">
            <a:alphaModFix/>
          </a:blip>
          <a:stretch>
            <a:fillRect/>
          </a:stretch>
        </p:blipFill>
        <p:spPr>
          <a:xfrm>
            <a:off x="3847150" y="1796000"/>
            <a:ext cx="3271024" cy="1777125"/>
          </a:xfrm>
          <a:prstGeom prst="rect">
            <a:avLst/>
          </a:prstGeom>
          <a:noFill/>
          <a:ln>
            <a:noFill/>
          </a:ln>
        </p:spPr>
      </p:pic>
      <p:sp>
        <p:nvSpPr>
          <p:cNvPr id="242" name="Google Shape;242;p32"/>
          <p:cNvSpPr/>
          <p:nvPr/>
        </p:nvSpPr>
        <p:spPr>
          <a:xfrm>
            <a:off x="6470850" y="2620299"/>
            <a:ext cx="1947000" cy="1959600"/>
          </a:xfrm>
          <a:prstGeom prst="ellipse">
            <a:avLst/>
          </a:prstGeom>
          <a:solidFill>
            <a:srgbClr val="FFFFFF"/>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32"/>
          <p:cNvPicPr preferRelativeResize="0"/>
          <p:nvPr/>
        </p:nvPicPr>
        <p:blipFill rotWithShape="1">
          <a:blip r:embed="rId4">
            <a:alphaModFix/>
          </a:blip>
          <a:srcRect b="3349" l="5674" r="1613" t="-3350"/>
          <a:stretch/>
        </p:blipFill>
        <p:spPr>
          <a:xfrm>
            <a:off x="6752941" y="3089645"/>
            <a:ext cx="1344037" cy="1055321"/>
          </a:xfrm>
          <a:prstGeom prst="rect">
            <a:avLst/>
          </a:prstGeom>
          <a:noFill/>
          <a:ln>
            <a:noFill/>
          </a:ln>
        </p:spPr>
      </p:pic>
      <p:sp>
        <p:nvSpPr>
          <p:cNvPr id="244" name="Google Shape;244;p32"/>
          <p:cNvSpPr/>
          <p:nvPr/>
        </p:nvSpPr>
        <p:spPr>
          <a:xfrm>
            <a:off x="6470750" y="2767050"/>
            <a:ext cx="1947000" cy="1648500"/>
          </a:xfrm>
          <a:prstGeom prst="donut">
            <a:avLst>
              <a:gd fmla="val 2303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idx="2" type="body"/>
          </p:nvPr>
        </p:nvSpPr>
        <p:spPr>
          <a:xfrm>
            <a:off x="4891525" y="1725175"/>
            <a:ext cx="3945300" cy="3129000"/>
          </a:xfrm>
          <a:prstGeom prst="rect">
            <a:avLst/>
          </a:prstGeom>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SzPts val="1500"/>
              <a:buFont typeface="Raleway"/>
              <a:buAutoNum type="romanUcPeriod"/>
            </a:pPr>
            <a:r>
              <a:rPr lang="fr" sz="1500">
                <a:latin typeface="Raleway"/>
                <a:ea typeface="Raleway"/>
                <a:cs typeface="Raleway"/>
                <a:sym typeface="Raleway"/>
              </a:rPr>
              <a:t>Présentation générale du jeu de données</a:t>
            </a:r>
            <a:endParaRPr sz="1500">
              <a:latin typeface="Raleway"/>
              <a:ea typeface="Raleway"/>
              <a:cs typeface="Raleway"/>
              <a:sym typeface="Raleway"/>
            </a:endParaRPr>
          </a:p>
          <a:p>
            <a:pPr indent="0" lvl="0" marL="0" marR="0" rtl="0" algn="l">
              <a:lnSpc>
                <a:spcPct val="115000"/>
              </a:lnSpc>
              <a:spcBef>
                <a:spcPts val="1200"/>
              </a:spcBef>
              <a:spcAft>
                <a:spcPts val="0"/>
              </a:spcAft>
              <a:buNone/>
            </a:pPr>
            <a:r>
              <a:t/>
            </a:r>
            <a:endParaRPr sz="1500">
              <a:latin typeface="Raleway"/>
              <a:ea typeface="Raleway"/>
              <a:cs typeface="Raleway"/>
              <a:sym typeface="Raleway"/>
            </a:endParaRPr>
          </a:p>
          <a:p>
            <a:pPr indent="-323850" lvl="0" marL="457200" marR="0" rtl="0" algn="l">
              <a:lnSpc>
                <a:spcPct val="115000"/>
              </a:lnSpc>
              <a:spcBef>
                <a:spcPts val="1200"/>
              </a:spcBef>
              <a:spcAft>
                <a:spcPts val="0"/>
              </a:spcAft>
              <a:buSzPts val="1500"/>
              <a:buFont typeface="Raleway"/>
              <a:buAutoNum type="romanUcPeriod"/>
            </a:pPr>
            <a:r>
              <a:rPr lang="fr" sz="1500">
                <a:latin typeface="Raleway"/>
                <a:ea typeface="Raleway"/>
                <a:cs typeface="Raleway"/>
                <a:sym typeface="Raleway"/>
              </a:rPr>
              <a:t>Démarche méthodologique d’analyse et de nettoyage des données</a:t>
            </a:r>
            <a:endParaRPr sz="1500">
              <a:latin typeface="Raleway"/>
              <a:ea typeface="Raleway"/>
              <a:cs typeface="Raleway"/>
              <a:sym typeface="Raleway"/>
            </a:endParaRPr>
          </a:p>
          <a:p>
            <a:pPr indent="0" lvl="0" marL="0" marR="0" rtl="0" algn="l">
              <a:lnSpc>
                <a:spcPct val="115000"/>
              </a:lnSpc>
              <a:spcBef>
                <a:spcPts val="1200"/>
              </a:spcBef>
              <a:spcAft>
                <a:spcPts val="0"/>
              </a:spcAft>
              <a:buNone/>
            </a:pPr>
            <a:r>
              <a:t/>
            </a:r>
            <a:endParaRPr sz="1500">
              <a:latin typeface="Raleway"/>
              <a:ea typeface="Raleway"/>
              <a:cs typeface="Raleway"/>
              <a:sym typeface="Raleway"/>
            </a:endParaRPr>
          </a:p>
          <a:p>
            <a:pPr indent="-323850" lvl="0" marL="457200" marR="0" rtl="0" algn="l">
              <a:lnSpc>
                <a:spcPct val="115000"/>
              </a:lnSpc>
              <a:spcBef>
                <a:spcPts val="1200"/>
              </a:spcBef>
              <a:spcAft>
                <a:spcPts val="0"/>
              </a:spcAft>
              <a:buSzPts val="1500"/>
              <a:buFont typeface="Raleway"/>
              <a:buAutoNum type="romanUcPeriod"/>
            </a:pPr>
            <a:r>
              <a:rPr lang="fr" sz="1500">
                <a:latin typeface="Raleway"/>
                <a:ea typeface="Raleway"/>
                <a:cs typeface="Raleway"/>
                <a:sym typeface="Raleway"/>
              </a:rPr>
              <a:t>Synthèse de l’analyse de données et visualisation des données</a:t>
            </a:r>
            <a:endParaRPr sz="1500">
              <a:latin typeface="Raleway"/>
              <a:ea typeface="Raleway"/>
              <a:cs typeface="Raleway"/>
              <a:sym typeface="Raleway"/>
            </a:endParaRPr>
          </a:p>
        </p:txBody>
      </p:sp>
      <p:sp>
        <p:nvSpPr>
          <p:cNvPr id="107" name="Google Shape;107;p15"/>
          <p:cNvSpPr txBox="1"/>
          <p:nvPr>
            <p:ph type="title"/>
          </p:nvPr>
        </p:nvSpPr>
        <p:spPr>
          <a:xfrm>
            <a:off x="719150" y="1616825"/>
            <a:ext cx="3300900" cy="312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3000"/>
              <a:t>Plan de présentation</a:t>
            </a:r>
            <a:endParaRPr sz="3000"/>
          </a:p>
        </p:txBody>
      </p:sp>
      <p:pic>
        <p:nvPicPr>
          <p:cNvPr id="108" name="Google Shape;108;p15"/>
          <p:cNvPicPr preferRelativeResize="0"/>
          <p:nvPr/>
        </p:nvPicPr>
        <p:blipFill rotWithShape="1">
          <a:blip r:embed="rId3">
            <a:alphaModFix/>
          </a:blip>
          <a:srcRect b="3349" l="5674" r="1613" t="-3350"/>
          <a:stretch/>
        </p:blipFill>
        <p:spPr>
          <a:xfrm>
            <a:off x="719145" y="229122"/>
            <a:ext cx="884674" cy="749539"/>
          </a:xfrm>
          <a:prstGeom prst="rect">
            <a:avLst/>
          </a:prstGeom>
          <a:noFill/>
          <a:ln>
            <a:noFill/>
          </a:ln>
        </p:spPr>
      </p:pic>
      <p:sp>
        <p:nvSpPr>
          <p:cNvPr id="109" name="Google Shape;109;p15"/>
          <p:cNvSpPr/>
          <p:nvPr/>
        </p:nvSpPr>
        <p:spPr>
          <a:xfrm>
            <a:off x="533400" y="0"/>
            <a:ext cx="1281600" cy="1170900"/>
          </a:xfrm>
          <a:prstGeom prst="donut">
            <a:avLst>
              <a:gd fmla="val 2303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110" name="Google Shape;110;p15"/>
          <p:cNvPicPr preferRelativeResize="0"/>
          <p:nvPr/>
        </p:nvPicPr>
        <p:blipFill>
          <a:blip r:embed="rId4">
            <a:alphaModFix/>
          </a:blip>
          <a:stretch>
            <a:fillRect/>
          </a:stretch>
        </p:blipFill>
        <p:spPr>
          <a:xfrm>
            <a:off x="6223371" y="131438"/>
            <a:ext cx="1281601" cy="1485399"/>
          </a:xfrm>
          <a:prstGeom prst="rect">
            <a:avLst/>
          </a:prstGeom>
          <a:noFill/>
          <a:ln>
            <a:noFill/>
          </a:ln>
        </p:spPr>
      </p:pic>
      <p:sp>
        <p:nvSpPr>
          <p:cNvPr id="111" name="Google Shape;111;p15"/>
          <p:cNvSpPr txBox="1"/>
          <p:nvPr/>
        </p:nvSpPr>
        <p:spPr>
          <a:xfrm>
            <a:off x="4891525" y="553600"/>
            <a:ext cx="394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ph type="title"/>
          </p:nvPr>
        </p:nvSpPr>
        <p:spPr>
          <a:xfrm>
            <a:off x="817375" y="1318650"/>
            <a:ext cx="3917700" cy="1133100"/>
          </a:xfrm>
          <a:prstGeom prst="rect">
            <a:avLst/>
          </a:prstGeom>
        </p:spPr>
        <p:txBody>
          <a:bodyPr anchorCtr="0" anchor="t" bIns="91425" lIns="91425" spcFirstLastPara="1" rIns="91425" wrap="square" tIns="91425">
            <a:normAutofit fontScale="90000"/>
          </a:bodyPr>
          <a:lstStyle/>
          <a:p>
            <a:pPr indent="-377190" lvl="0" marL="457200" rtl="0" algn="l">
              <a:spcBef>
                <a:spcPts val="0"/>
              </a:spcBef>
              <a:spcAft>
                <a:spcPts val="0"/>
              </a:spcAft>
              <a:buClr>
                <a:srgbClr val="030B09"/>
              </a:buClr>
              <a:buSzPct val="200000"/>
              <a:buAutoNum type="romanUcPeriod"/>
            </a:pPr>
            <a:r>
              <a:rPr lang="fr">
                <a:solidFill>
                  <a:srgbClr val="030B09"/>
                </a:solidFill>
              </a:rPr>
              <a:t>Présentation générale du jeu de données</a:t>
            </a:r>
            <a:endParaRPr b="0" sz="1300">
              <a:solidFill>
                <a:srgbClr val="030B09"/>
              </a:solidFill>
            </a:endParaRPr>
          </a:p>
          <a:p>
            <a:pPr indent="0" lvl="0" marL="0" rtl="0" algn="l">
              <a:spcBef>
                <a:spcPts val="0"/>
              </a:spcBef>
              <a:spcAft>
                <a:spcPts val="0"/>
              </a:spcAft>
              <a:buNone/>
            </a:pPr>
            <a:r>
              <a:t/>
            </a:r>
            <a:endParaRPr>
              <a:solidFill>
                <a:srgbClr val="030B09"/>
              </a:solidFill>
            </a:endParaRPr>
          </a:p>
        </p:txBody>
      </p:sp>
      <p:sp>
        <p:nvSpPr>
          <p:cNvPr id="117" name="Google Shape;117;p16"/>
          <p:cNvSpPr txBox="1"/>
          <p:nvPr>
            <p:ph idx="1" type="body"/>
          </p:nvPr>
        </p:nvSpPr>
        <p:spPr>
          <a:xfrm>
            <a:off x="1210425" y="2451750"/>
            <a:ext cx="4005600" cy="2556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fr" sz="1500">
                <a:latin typeface="Raleway"/>
                <a:ea typeface="Raleway"/>
                <a:cs typeface="Raleway"/>
                <a:sym typeface="Raleway"/>
              </a:rPr>
              <a:t>Total colonnes : 18 variables.</a:t>
            </a:r>
            <a:endParaRPr sz="1500">
              <a:latin typeface="Raleway"/>
              <a:ea typeface="Raleway"/>
              <a:cs typeface="Raleway"/>
              <a:sym typeface="Raleway"/>
            </a:endParaRPr>
          </a:p>
          <a:p>
            <a:pPr indent="-323850" lvl="0" marL="457200" marR="0" rtl="0" algn="l">
              <a:lnSpc>
                <a:spcPct val="115000"/>
              </a:lnSpc>
              <a:spcBef>
                <a:spcPts val="1200"/>
              </a:spcBef>
              <a:spcAft>
                <a:spcPts val="0"/>
              </a:spcAft>
              <a:buSzPts val="1500"/>
              <a:buFont typeface="Raleway"/>
              <a:buChar char="➔"/>
            </a:pPr>
            <a:r>
              <a:rPr lang="fr" sz="1500">
                <a:latin typeface="Raleway"/>
                <a:ea typeface="Raleway"/>
                <a:cs typeface="Raleway"/>
                <a:sym typeface="Raleway"/>
              </a:rPr>
              <a:t>11 variables qualitatives.</a:t>
            </a:r>
            <a:endParaRPr sz="1500">
              <a:latin typeface="Raleway"/>
              <a:ea typeface="Raleway"/>
              <a:cs typeface="Raleway"/>
              <a:sym typeface="Raleway"/>
            </a:endParaRPr>
          </a:p>
          <a:p>
            <a:pPr indent="-323850" lvl="0" marL="457200" marR="0" rtl="0" algn="l">
              <a:lnSpc>
                <a:spcPct val="115000"/>
              </a:lnSpc>
              <a:spcBef>
                <a:spcPts val="0"/>
              </a:spcBef>
              <a:spcAft>
                <a:spcPts val="0"/>
              </a:spcAft>
              <a:buSzPts val="1500"/>
              <a:buFont typeface="Raleway"/>
              <a:buChar char="➔"/>
            </a:pPr>
            <a:r>
              <a:rPr lang="fr" sz="1500">
                <a:latin typeface="Raleway"/>
                <a:ea typeface="Raleway"/>
                <a:cs typeface="Raleway"/>
                <a:sym typeface="Raleway"/>
              </a:rPr>
              <a:t> 7 variables quantitatives.</a:t>
            </a:r>
            <a:endParaRPr sz="1500">
              <a:latin typeface="Raleway"/>
              <a:ea typeface="Raleway"/>
              <a:cs typeface="Raleway"/>
              <a:sym typeface="Raleway"/>
            </a:endParaRPr>
          </a:p>
          <a:p>
            <a:pPr indent="0" lvl="0" marL="0" marR="0" rtl="0" algn="l">
              <a:lnSpc>
                <a:spcPct val="115000"/>
              </a:lnSpc>
              <a:spcBef>
                <a:spcPts val="1200"/>
              </a:spcBef>
              <a:spcAft>
                <a:spcPts val="0"/>
              </a:spcAft>
              <a:buNone/>
            </a:pPr>
            <a:r>
              <a:rPr lang="fr" sz="1500">
                <a:latin typeface="Raleway"/>
                <a:ea typeface="Raleway"/>
                <a:cs typeface="Raleway"/>
                <a:sym typeface="Raleway"/>
              </a:rPr>
              <a:t>Total lignes : 200137 individus.</a:t>
            </a:r>
            <a:endParaRPr sz="1500">
              <a:latin typeface="Raleway"/>
              <a:ea typeface="Raleway"/>
              <a:cs typeface="Raleway"/>
              <a:sym typeface="Raleway"/>
            </a:endParaRPr>
          </a:p>
          <a:p>
            <a:pPr indent="0" lvl="0" marL="0" marR="0" rtl="0" algn="l">
              <a:lnSpc>
                <a:spcPct val="115000"/>
              </a:lnSpc>
              <a:spcBef>
                <a:spcPts val="1200"/>
              </a:spcBef>
              <a:spcAft>
                <a:spcPts val="1200"/>
              </a:spcAft>
              <a:buNone/>
            </a:pPr>
            <a:r>
              <a:rPr lang="fr" sz="1500">
                <a:latin typeface="Raleway"/>
                <a:ea typeface="Raleway"/>
                <a:cs typeface="Raleway"/>
                <a:sym typeface="Raleway"/>
              </a:rPr>
              <a:t>Total : 3602466 valeurs.</a:t>
            </a:r>
            <a:endParaRPr sz="1500">
              <a:latin typeface="Raleway"/>
              <a:ea typeface="Raleway"/>
              <a:cs typeface="Raleway"/>
              <a:sym typeface="Raleway"/>
            </a:endParaRPr>
          </a:p>
        </p:txBody>
      </p:sp>
      <p:pic>
        <p:nvPicPr>
          <p:cNvPr id="118" name="Google Shape;118;p16"/>
          <p:cNvPicPr preferRelativeResize="0"/>
          <p:nvPr/>
        </p:nvPicPr>
        <p:blipFill>
          <a:blip r:embed="rId3">
            <a:alphaModFix/>
          </a:blip>
          <a:stretch>
            <a:fillRect/>
          </a:stretch>
        </p:blipFill>
        <p:spPr>
          <a:xfrm>
            <a:off x="5040950" y="968850"/>
            <a:ext cx="3843650" cy="3955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4" name="Google Shape;124;p17"/>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25" name="Google Shape;125;p17"/>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6" name="Google Shape;126;p17"/>
          <p:cNvPicPr preferRelativeResize="0"/>
          <p:nvPr/>
        </p:nvPicPr>
        <p:blipFill>
          <a:blip r:embed="rId3">
            <a:alphaModFix/>
          </a:blip>
          <a:stretch>
            <a:fillRect/>
          </a:stretch>
        </p:blipFill>
        <p:spPr>
          <a:xfrm>
            <a:off x="0" y="657462"/>
            <a:ext cx="9144000" cy="43782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18"/>
          <p:cNvPicPr preferRelativeResize="0"/>
          <p:nvPr/>
        </p:nvPicPr>
        <p:blipFill>
          <a:blip r:embed="rId3">
            <a:alphaModFix/>
          </a:blip>
          <a:stretch>
            <a:fillRect/>
          </a:stretch>
        </p:blipFill>
        <p:spPr>
          <a:xfrm>
            <a:off x="129275" y="1454375"/>
            <a:ext cx="8902251" cy="3451475"/>
          </a:xfrm>
          <a:prstGeom prst="rect">
            <a:avLst/>
          </a:prstGeom>
          <a:noFill/>
          <a:ln>
            <a:noFill/>
          </a:ln>
        </p:spPr>
      </p:pic>
      <p:sp>
        <p:nvSpPr>
          <p:cNvPr id="132" name="Google Shape;132;p18"/>
          <p:cNvSpPr txBox="1"/>
          <p:nvPr/>
        </p:nvSpPr>
        <p:spPr>
          <a:xfrm>
            <a:off x="1716075" y="961225"/>
            <a:ext cx="42744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accent1"/>
              </a:buClr>
              <a:buSzPts val="1500"/>
              <a:buFont typeface="Raleway"/>
              <a:buChar char="➔"/>
            </a:pPr>
            <a:r>
              <a:rPr lang="fr" sz="1500">
                <a:solidFill>
                  <a:schemeClr val="accent1"/>
                </a:solidFill>
                <a:latin typeface="Raleway"/>
                <a:ea typeface="Raleway"/>
                <a:cs typeface="Raleway"/>
                <a:sym typeface="Raleway"/>
              </a:rPr>
              <a:t>5 variables de caractéristique de l’arbre</a:t>
            </a:r>
            <a:endParaRPr sz="1500">
              <a:latin typeface="Raleway"/>
              <a:ea typeface="Raleway"/>
              <a:cs typeface="Raleway"/>
              <a:sym typeface="Raleway"/>
            </a:endParaRPr>
          </a:p>
        </p:txBody>
      </p:sp>
      <p:sp>
        <p:nvSpPr>
          <p:cNvPr id="133" name="Google Shape;133;p18"/>
          <p:cNvSpPr txBox="1"/>
          <p:nvPr/>
        </p:nvSpPr>
        <p:spPr>
          <a:xfrm>
            <a:off x="5990475" y="961225"/>
            <a:ext cx="2583300" cy="415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accent1"/>
              </a:buClr>
              <a:buSzPts val="1500"/>
              <a:buFont typeface="Raleway"/>
              <a:buChar char="➔"/>
            </a:pPr>
            <a:r>
              <a:rPr lang="fr" sz="1500">
                <a:solidFill>
                  <a:schemeClr val="accent1"/>
                </a:solidFill>
                <a:latin typeface="Raleway"/>
                <a:ea typeface="Raleway"/>
                <a:cs typeface="Raleway"/>
                <a:sym typeface="Raleway"/>
              </a:rPr>
              <a:t>2 variables de localité</a:t>
            </a:r>
            <a:endParaRPr sz="1500">
              <a:solidFill>
                <a:schemeClr val="accent1"/>
              </a:solidFill>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txBox="1"/>
          <p:nvPr>
            <p:ph idx="2" type="body"/>
          </p:nvPr>
        </p:nvSpPr>
        <p:spPr>
          <a:xfrm>
            <a:off x="257925" y="1678925"/>
            <a:ext cx="4005600" cy="2938500"/>
          </a:xfrm>
          <a:prstGeom prst="rect">
            <a:avLst/>
          </a:prstGeom>
        </p:spPr>
        <p:txBody>
          <a:bodyPr anchorCtr="0" anchor="t" bIns="91425" lIns="91425" spcFirstLastPara="1" rIns="91425" wrap="square" tIns="91425">
            <a:noAutofit/>
          </a:bodyPr>
          <a:lstStyle/>
          <a:p>
            <a:pPr indent="0" lvl="0" marL="0" rtl="0" algn="l">
              <a:lnSpc>
                <a:spcPct val="100000"/>
              </a:lnSpc>
              <a:spcBef>
                <a:spcPts val="1800"/>
              </a:spcBef>
              <a:spcAft>
                <a:spcPts val="0"/>
              </a:spcAft>
              <a:buNone/>
            </a:pPr>
            <a:r>
              <a:rPr lang="fr" sz="1500">
                <a:latin typeface="Raleway"/>
                <a:ea typeface="Raleway"/>
                <a:cs typeface="Raleway"/>
                <a:sym typeface="Raleway"/>
              </a:rPr>
              <a:t>Liste et nombre des modalités des 11 variables qualitatives :</a:t>
            </a:r>
            <a:endParaRPr sz="1500">
              <a:latin typeface="Raleway"/>
              <a:ea typeface="Raleway"/>
              <a:cs typeface="Raleway"/>
              <a:sym typeface="Raleway"/>
            </a:endParaRPr>
          </a:p>
          <a:p>
            <a:pPr indent="0" lvl="0" marL="0" rtl="0" algn="l">
              <a:lnSpc>
                <a:spcPct val="100000"/>
              </a:lnSpc>
              <a:spcBef>
                <a:spcPts val="1800"/>
              </a:spcBef>
              <a:spcAft>
                <a:spcPts val="0"/>
              </a:spcAft>
              <a:buNone/>
            </a:pPr>
            <a:r>
              <a:t/>
            </a:r>
            <a:endParaRPr sz="1500">
              <a:latin typeface="Raleway"/>
              <a:ea typeface="Raleway"/>
              <a:cs typeface="Raleway"/>
              <a:sym typeface="Raleway"/>
            </a:endParaRPr>
          </a:p>
          <a:p>
            <a:pPr indent="-323850" lvl="0" marL="457200" marR="0" rtl="0" algn="l">
              <a:lnSpc>
                <a:spcPct val="115000"/>
              </a:lnSpc>
              <a:spcBef>
                <a:spcPts val="0"/>
              </a:spcBef>
              <a:spcAft>
                <a:spcPts val="0"/>
              </a:spcAft>
              <a:buSzPts val="1500"/>
              <a:buFont typeface="Raleway"/>
              <a:buChar char="➔"/>
            </a:pPr>
            <a:r>
              <a:rPr lang="fr" sz="1500">
                <a:latin typeface="Raleway"/>
                <a:ea typeface="Raleway"/>
                <a:cs typeface="Raleway"/>
                <a:sym typeface="Raleway"/>
              </a:rPr>
              <a:t>6 variables d’emplacement</a:t>
            </a:r>
            <a:endParaRPr sz="1500">
              <a:latin typeface="Raleway"/>
              <a:ea typeface="Raleway"/>
              <a:cs typeface="Raleway"/>
              <a:sym typeface="Raleway"/>
            </a:endParaRPr>
          </a:p>
          <a:p>
            <a:pPr indent="-323850" lvl="0" marL="457200" marR="0" rtl="0" algn="l">
              <a:lnSpc>
                <a:spcPct val="115000"/>
              </a:lnSpc>
              <a:spcBef>
                <a:spcPts val="0"/>
              </a:spcBef>
              <a:spcAft>
                <a:spcPts val="0"/>
              </a:spcAft>
              <a:buSzPts val="1500"/>
              <a:buFont typeface="Raleway"/>
              <a:buChar char="➔"/>
            </a:pPr>
            <a:r>
              <a:rPr lang="fr" sz="1500">
                <a:latin typeface="Raleway"/>
                <a:ea typeface="Raleway"/>
                <a:cs typeface="Raleway"/>
                <a:sym typeface="Raleway"/>
              </a:rPr>
              <a:t>5 variables de caractéristique d’espèce</a:t>
            </a:r>
            <a:endParaRPr sz="1500">
              <a:latin typeface="Raleway"/>
              <a:ea typeface="Raleway"/>
              <a:cs typeface="Raleway"/>
              <a:sym typeface="Raleway"/>
            </a:endParaRPr>
          </a:p>
        </p:txBody>
      </p:sp>
      <p:pic>
        <p:nvPicPr>
          <p:cNvPr id="139" name="Google Shape;139;p19"/>
          <p:cNvPicPr preferRelativeResize="0"/>
          <p:nvPr/>
        </p:nvPicPr>
        <p:blipFill>
          <a:blip r:embed="rId3">
            <a:alphaModFix/>
          </a:blip>
          <a:stretch>
            <a:fillRect/>
          </a:stretch>
        </p:blipFill>
        <p:spPr>
          <a:xfrm>
            <a:off x="4860425" y="1562088"/>
            <a:ext cx="4005600" cy="305511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830525" y="469825"/>
            <a:ext cx="8098200" cy="1715400"/>
          </a:xfrm>
          <a:prstGeom prst="rect">
            <a:avLst/>
          </a:prstGeom>
        </p:spPr>
        <p:txBody>
          <a:bodyPr anchorCtr="0" anchor="b" bIns="91425" lIns="91425" spcFirstLastPara="1" rIns="91425" wrap="square" tIns="91425">
            <a:normAutofit fontScale="90000"/>
          </a:bodyPr>
          <a:lstStyle/>
          <a:p>
            <a:pPr indent="-377190" lvl="0" marL="457200" marR="0" rtl="0" algn="l">
              <a:lnSpc>
                <a:spcPct val="100000"/>
              </a:lnSpc>
              <a:spcBef>
                <a:spcPts val="0"/>
              </a:spcBef>
              <a:spcAft>
                <a:spcPts val="0"/>
              </a:spcAft>
              <a:buClr>
                <a:schemeClr val="lt1"/>
              </a:buClr>
              <a:buSzPct val="100000"/>
              <a:buAutoNum type="romanUcPeriod"/>
            </a:pPr>
            <a:r>
              <a:rPr lang="fr">
                <a:solidFill>
                  <a:schemeClr val="lt1"/>
                </a:solidFill>
              </a:rPr>
              <a:t>Présentation générale du jeu de données</a:t>
            </a:r>
            <a:endParaRPr>
              <a:solidFill>
                <a:schemeClr val="lt1"/>
              </a:solidFill>
            </a:endParaRPr>
          </a:p>
          <a:p>
            <a:pPr indent="0" lvl="0" marL="0" marR="0" rtl="0" algn="l">
              <a:lnSpc>
                <a:spcPct val="100000"/>
              </a:lnSpc>
              <a:spcBef>
                <a:spcPts val="0"/>
              </a:spcBef>
              <a:spcAft>
                <a:spcPts val="0"/>
              </a:spcAft>
              <a:buNone/>
            </a:pPr>
            <a:r>
              <a:t/>
            </a:r>
            <a:endParaRPr>
              <a:solidFill>
                <a:srgbClr val="030B09"/>
              </a:solidFill>
            </a:endParaRPr>
          </a:p>
          <a:p>
            <a:pPr indent="0" lvl="0" marL="0" marR="0" rtl="0" algn="l">
              <a:lnSpc>
                <a:spcPct val="100000"/>
              </a:lnSpc>
              <a:spcBef>
                <a:spcPts val="0"/>
              </a:spcBef>
              <a:spcAft>
                <a:spcPts val="0"/>
              </a:spcAft>
              <a:buNone/>
            </a:pPr>
            <a:r>
              <a:t/>
            </a:r>
            <a:endParaRPr>
              <a:solidFill>
                <a:srgbClr val="030B09"/>
              </a:solidFill>
            </a:endParaRPr>
          </a:p>
          <a:p>
            <a:pPr indent="0" lvl="0" marL="0" marR="0" rtl="0" algn="l">
              <a:lnSpc>
                <a:spcPct val="100000"/>
              </a:lnSpc>
              <a:spcBef>
                <a:spcPts val="0"/>
              </a:spcBef>
              <a:spcAft>
                <a:spcPts val="0"/>
              </a:spcAft>
              <a:buNone/>
            </a:pPr>
            <a:r>
              <a:t/>
            </a:r>
            <a:endParaRPr>
              <a:solidFill>
                <a:srgbClr val="030B09"/>
              </a:solidFill>
            </a:endParaRPr>
          </a:p>
          <a:p>
            <a:pPr indent="0" lvl="0" marL="0" marR="0" rtl="0" algn="l">
              <a:lnSpc>
                <a:spcPct val="100000"/>
              </a:lnSpc>
              <a:spcBef>
                <a:spcPts val="0"/>
              </a:spcBef>
              <a:spcAft>
                <a:spcPts val="0"/>
              </a:spcAft>
              <a:buNone/>
            </a:pPr>
            <a:r>
              <a:t/>
            </a:r>
            <a:endParaRPr>
              <a:solidFill>
                <a:srgbClr val="030B09"/>
              </a:solidFill>
            </a:endParaRPr>
          </a:p>
          <a:p>
            <a:pPr indent="-377190" lvl="0" marL="457200" marR="0" rtl="0" algn="l">
              <a:lnSpc>
                <a:spcPct val="100000"/>
              </a:lnSpc>
              <a:spcBef>
                <a:spcPts val="0"/>
              </a:spcBef>
              <a:spcAft>
                <a:spcPts val="0"/>
              </a:spcAft>
              <a:buClr>
                <a:srgbClr val="030B09"/>
              </a:buClr>
              <a:buSzPct val="100000"/>
              <a:buAutoNum type="romanUcPeriod"/>
            </a:pPr>
            <a:r>
              <a:rPr lang="fr">
                <a:solidFill>
                  <a:srgbClr val="030B09"/>
                </a:solidFill>
              </a:rPr>
              <a:t>Démarche méthodologique d’analyse et de nettoyage des données</a:t>
            </a:r>
            <a:endParaRPr/>
          </a:p>
        </p:txBody>
      </p:sp>
      <p:sp>
        <p:nvSpPr>
          <p:cNvPr id="145" name="Google Shape;145;p20"/>
          <p:cNvSpPr txBox="1"/>
          <p:nvPr/>
        </p:nvSpPr>
        <p:spPr>
          <a:xfrm>
            <a:off x="4572000" y="2185225"/>
            <a:ext cx="36198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500">
                <a:solidFill>
                  <a:schemeClr val="accent1"/>
                </a:solidFill>
                <a:latin typeface="Raleway"/>
                <a:ea typeface="Raleway"/>
                <a:cs typeface="Raleway"/>
                <a:sym typeface="Raleway"/>
              </a:rPr>
              <a:t>B. </a:t>
            </a:r>
            <a:r>
              <a:rPr b="1" lang="fr" sz="1500">
                <a:solidFill>
                  <a:schemeClr val="accent1"/>
                </a:solidFill>
                <a:latin typeface="Raleway"/>
                <a:ea typeface="Raleway"/>
                <a:cs typeface="Raleway"/>
                <a:sym typeface="Raleway"/>
              </a:rPr>
              <a:t>Traitement des doublons</a:t>
            </a:r>
            <a:endParaRPr b="1" sz="1500">
              <a:solidFill>
                <a:schemeClr val="accent1"/>
              </a:solidFill>
              <a:latin typeface="Raleway"/>
              <a:ea typeface="Raleway"/>
              <a:cs typeface="Raleway"/>
              <a:sym typeface="Raleway"/>
            </a:endParaRPr>
          </a:p>
          <a:p>
            <a:pPr indent="-323850" lvl="0" marL="914400" rtl="0" algn="l">
              <a:spcBef>
                <a:spcPts val="1200"/>
              </a:spcBef>
              <a:spcAft>
                <a:spcPts val="0"/>
              </a:spcAft>
              <a:buClr>
                <a:schemeClr val="accent1"/>
              </a:buClr>
              <a:buSzPts val="1500"/>
              <a:buFont typeface="Raleway"/>
              <a:buChar char="➔"/>
            </a:pPr>
            <a:r>
              <a:rPr lang="fr" sz="1500">
                <a:solidFill>
                  <a:schemeClr val="accent1"/>
                </a:solidFill>
                <a:latin typeface="Raleway"/>
                <a:ea typeface="Raleway"/>
                <a:cs typeface="Raleway"/>
                <a:sym typeface="Raleway"/>
              </a:rPr>
              <a:t>Pas de doublons</a:t>
            </a:r>
            <a:endParaRPr sz="1500">
              <a:solidFill>
                <a:schemeClr val="accent1"/>
              </a:solidFill>
              <a:latin typeface="Raleway"/>
              <a:ea typeface="Raleway"/>
              <a:cs typeface="Raleway"/>
              <a:sym typeface="Raleway"/>
            </a:endParaRPr>
          </a:p>
          <a:p>
            <a:pPr indent="0" lvl="0" marL="0" rtl="0" algn="l">
              <a:spcBef>
                <a:spcPts val="1200"/>
              </a:spcBef>
              <a:spcAft>
                <a:spcPts val="0"/>
              </a:spcAft>
              <a:buNone/>
            </a:pPr>
            <a:r>
              <a:t/>
            </a:r>
            <a:endParaRPr sz="1500">
              <a:solidFill>
                <a:schemeClr val="accent1"/>
              </a:solidFill>
              <a:latin typeface="Raleway"/>
              <a:ea typeface="Raleway"/>
              <a:cs typeface="Raleway"/>
              <a:sym typeface="Raleway"/>
            </a:endParaRPr>
          </a:p>
          <a:p>
            <a:pPr indent="0" lvl="0" marL="0" rtl="0" algn="l">
              <a:spcBef>
                <a:spcPts val="1200"/>
              </a:spcBef>
              <a:spcAft>
                <a:spcPts val="0"/>
              </a:spcAft>
              <a:buNone/>
            </a:pPr>
            <a:r>
              <a:rPr b="1" lang="fr" sz="1500">
                <a:solidFill>
                  <a:schemeClr val="accent1"/>
                </a:solidFill>
                <a:latin typeface="Raleway"/>
                <a:ea typeface="Raleway"/>
                <a:cs typeface="Raleway"/>
                <a:sym typeface="Raleway"/>
              </a:rPr>
              <a:t>C. </a:t>
            </a:r>
            <a:r>
              <a:rPr b="1" lang="fr" sz="1500">
                <a:solidFill>
                  <a:schemeClr val="accent1"/>
                </a:solidFill>
                <a:latin typeface="Raleway"/>
                <a:ea typeface="Raleway"/>
                <a:cs typeface="Raleway"/>
                <a:sym typeface="Raleway"/>
              </a:rPr>
              <a:t>Traitement des valeurs nulles</a:t>
            </a:r>
            <a:endParaRPr b="1" sz="1500">
              <a:solidFill>
                <a:schemeClr val="accent1"/>
              </a:solidFill>
              <a:latin typeface="Raleway"/>
              <a:ea typeface="Raleway"/>
              <a:cs typeface="Raleway"/>
              <a:sym typeface="Raleway"/>
            </a:endParaRPr>
          </a:p>
          <a:p>
            <a:pPr indent="0" lvl="0" marL="0" rtl="0" algn="l">
              <a:spcBef>
                <a:spcPts val="1200"/>
              </a:spcBef>
              <a:spcAft>
                <a:spcPts val="1200"/>
              </a:spcAft>
              <a:buNone/>
            </a:pPr>
            <a:r>
              <a:t/>
            </a:r>
            <a:endParaRPr sz="1500">
              <a:solidFill>
                <a:schemeClr val="accent1"/>
              </a:solidFill>
              <a:latin typeface="Raleway"/>
              <a:ea typeface="Raleway"/>
              <a:cs typeface="Raleway"/>
              <a:sym typeface="Raleway"/>
            </a:endParaRPr>
          </a:p>
        </p:txBody>
      </p:sp>
      <p:sp>
        <p:nvSpPr>
          <p:cNvPr id="146" name="Google Shape;146;p20"/>
          <p:cNvSpPr txBox="1"/>
          <p:nvPr>
            <p:ph idx="1" type="body"/>
          </p:nvPr>
        </p:nvSpPr>
        <p:spPr>
          <a:xfrm>
            <a:off x="952200" y="2185225"/>
            <a:ext cx="3619800" cy="2737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fr" sz="1500">
                <a:latin typeface="Raleway"/>
                <a:ea typeface="Raleway"/>
                <a:cs typeface="Raleway"/>
                <a:sym typeface="Raleway"/>
              </a:rPr>
              <a:t>A. Exclusion des variables inutiles</a:t>
            </a:r>
            <a:endParaRPr b="1" sz="1500">
              <a:latin typeface="Raleway"/>
              <a:ea typeface="Raleway"/>
              <a:cs typeface="Raleway"/>
              <a:sym typeface="Raleway"/>
            </a:endParaRPr>
          </a:p>
          <a:p>
            <a:pPr indent="-323850" lvl="0" marL="914400" marR="0" rtl="0" algn="l">
              <a:lnSpc>
                <a:spcPct val="100000"/>
              </a:lnSpc>
              <a:spcBef>
                <a:spcPts val="1200"/>
              </a:spcBef>
              <a:spcAft>
                <a:spcPts val="0"/>
              </a:spcAft>
              <a:buSzPts val="1500"/>
              <a:buFont typeface="Raleway"/>
              <a:buChar char="➔"/>
            </a:pPr>
            <a:r>
              <a:rPr lang="fr" sz="1500">
                <a:latin typeface="Raleway"/>
                <a:ea typeface="Raleway"/>
                <a:cs typeface="Raleway"/>
                <a:sym typeface="Raleway"/>
              </a:rPr>
              <a:t>id </a:t>
            </a:r>
            <a:endParaRPr sz="1500">
              <a:latin typeface="Raleway"/>
              <a:ea typeface="Raleway"/>
              <a:cs typeface="Raleway"/>
              <a:sym typeface="Raleway"/>
            </a:endParaRPr>
          </a:p>
          <a:p>
            <a:pPr indent="-323850" lvl="0" marL="914400" marR="0" rtl="0" algn="l">
              <a:lnSpc>
                <a:spcPct val="100000"/>
              </a:lnSpc>
              <a:spcBef>
                <a:spcPts val="1000"/>
              </a:spcBef>
              <a:spcAft>
                <a:spcPts val="0"/>
              </a:spcAft>
              <a:buSzPts val="1500"/>
              <a:buFont typeface="Raleway"/>
              <a:buChar char="➔"/>
            </a:pPr>
            <a:r>
              <a:rPr lang="fr" sz="1500">
                <a:latin typeface="Raleway"/>
                <a:ea typeface="Raleway"/>
                <a:cs typeface="Raleway"/>
                <a:sym typeface="Raleway"/>
              </a:rPr>
              <a:t>numero </a:t>
            </a:r>
            <a:endParaRPr sz="1500">
              <a:latin typeface="Raleway"/>
              <a:ea typeface="Raleway"/>
              <a:cs typeface="Raleway"/>
              <a:sym typeface="Raleway"/>
            </a:endParaRPr>
          </a:p>
          <a:p>
            <a:pPr indent="-323850" lvl="0" marL="914400" marR="0" rtl="0" algn="l">
              <a:lnSpc>
                <a:spcPct val="100000"/>
              </a:lnSpc>
              <a:spcBef>
                <a:spcPts val="1000"/>
              </a:spcBef>
              <a:spcAft>
                <a:spcPts val="0"/>
              </a:spcAft>
              <a:buSzPts val="1500"/>
              <a:buFont typeface="Raleway"/>
              <a:buChar char="➔"/>
            </a:pPr>
            <a:r>
              <a:rPr lang="fr" sz="1500">
                <a:latin typeface="Raleway"/>
                <a:ea typeface="Raleway"/>
                <a:cs typeface="Raleway"/>
                <a:sym typeface="Raleway"/>
              </a:rPr>
              <a:t>type_emplacement </a:t>
            </a:r>
            <a:endParaRPr sz="1500">
              <a:latin typeface="Raleway"/>
              <a:ea typeface="Raleway"/>
              <a:cs typeface="Raleway"/>
              <a:sym typeface="Raleway"/>
            </a:endParaRPr>
          </a:p>
          <a:p>
            <a:pPr indent="-323850" lvl="0" marL="914400" marR="0" rtl="0" algn="l">
              <a:lnSpc>
                <a:spcPct val="100000"/>
              </a:lnSpc>
              <a:spcBef>
                <a:spcPts val="1000"/>
              </a:spcBef>
              <a:spcAft>
                <a:spcPts val="0"/>
              </a:spcAft>
              <a:buSzPts val="1500"/>
              <a:buFont typeface="Raleway"/>
              <a:buChar char="➔"/>
            </a:pPr>
            <a:r>
              <a:rPr lang="fr" sz="1500">
                <a:latin typeface="Raleway"/>
                <a:ea typeface="Raleway"/>
                <a:cs typeface="Raleway"/>
                <a:sym typeface="Raleway"/>
              </a:rPr>
              <a:t>complement_addresse </a:t>
            </a:r>
            <a:endParaRPr sz="1500">
              <a:latin typeface="Raleway"/>
              <a:ea typeface="Raleway"/>
              <a:cs typeface="Raleway"/>
              <a:sym typeface="Raleway"/>
            </a:endParaRPr>
          </a:p>
          <a:p>
            <a:pPr indent="-323850" lvl="0" marL="914400" marR="0" rtl="0" algn="l">
              <a:lnSpc>
                <a:spcPct val="100000"/>
              </a:lnSpc>
              <a:spcBef>
                <a:spcPts val="1000"/>
              </a:spcBef>
              <a:spcAft>
                <a:spcPts val="0"/>
              </a:spcAft>
              <a:buSzPts val="1500"/>
              <a:buFont typeface="Raleway"/>
              <a:buChar char="➔"/>
            </a:pPr>
            <a:r>
              <a:rPr lang="fr" sz="1500">
                <a:latin typeface="Raleway"/>
                <a:ea typeface="Raleway"/>
                <a:cs typeface="Raleway"/>
                <a:sym typeface="Raleway"/>
              </a:rPr>
              <a:t>id_emplacement </a:t>
            </a:r>
            <a:endParaRPr sz="1500">
              <a:latin typeface="Raleway"/>
              <a:ea typeface="Raleway"/>
              <a:cs typeface="Raleway"/>
              <a:sym typeface="Raleway"/>
            </a:endParaRPr>
          </a:p>
        </p:txBody>
      </p:sp>
      <p:pic>
        <p:nvPicPr>
          <p:cNvPr id="147" name="Google Shape;147;p20"/>
          <p:cNvPicPr preferRelativeResize="0"/>
          <p:nvPr/>
        </p:nvPicPr>
        <p:blipFill>
          <a:blip r:embed="rId3">
            <a:alphaModFix/>
          </a:blip>
          <a:stretch>
            <a:fillRect/>
          </a:stretch>
        </p:blipFill>
        <p:spPr>
          <a:xfrm>
            <a:off x="5439527" y="3702400"/>
            <a:ext cx="1884750" cy="1220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47"/>
                                        </p:tgtEl>
                                        <p:attrNameLst>
                                          <p:attrName>ppt_x</p:attrName>
                                        </p:attrNameLst>
                                      </p:cBhvr>
                                      <p:tavLst>
                                        <p:tav fmla="" tm="0">
                                          <p:val>
                                            <p:strVal val="#ppt_x"/>
                                          </p:val>
                                        </p:tav>
                                        <p:tav fmla="" tm="100000">
                                          <p:val>
                                            <p:strVal val="#ppt_x+1"/>
                                          </p:val>
                                        </p:tav>
                                      </p:tavLst>
                                    </p:anim>
                                    <p:set>
                                      <p:cBhvr>
                                        <p:cTn dur="1" fill="hold">
                                          <p:stCondLst>
                                            <p:cond delay="1000"/>
                                          </p:stCondLst>
                                        </p:cTn>
                                        <p:tgtEl>
                                          <p:spTgt spid="14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53" name="Google Shape;153;p21"/>
          <p:cNvPicPr preferRelativeResize="0"/>
          <p:nvPr/>
        </p:nvPicPr>
        <p:blipFill>
          <a:blip r:embed="rId3">
            <a:alphaModFix/>
          </a:blip>
          <a:stretch>
            <a:fillRect/>
          </a:stretch>
        </p:blipFill>
        <p:spPr>
          <a:xfrm>
            <a:off x="602638" y="0"/>
            <a:ext cx="7942037" cy="5143501"/>
          </a:xfrm>
          <a:prstGeom prst="rect">
            <a:avLst/>
          </a:prstGeom>
          <a:noFill/>
          <a:ln>
            <a:noFill/>
          </a:ln>
        </p:spPr>
      </p:pic>
      <p:pic>
        <p:nvPicPr>
          <p:cNvPr id="154" name="Google Shape;154;p21"/>
          <p:cNvPicPr preferRelativeResize="0"/>
          <p:nvPr/>
        </p:nvPicPr>
        <p:blipFill>
          <a:blip r:embed="rId4">
            <a:alphaModFix/>
          </a:blip>
          <a:stretch>
            <a:fillRect/>
          </a:stretch>
        </p:blipFill>
        <p:spPr>
          <a:xfrm>
            <a:off x="1758311" y="989938"/>
            <a:ext cx="5627375" cy="3163625"/>
          </a:xfrm>
          <a:prstGeom prst="rect">
            <a:avLst/>
          </a:prstGeom>
          <a:noFill/>
          <a:ln>
            <a:noFill/>
          </a:ln>
        </p:spPr>
      </p:pic>
    </p:spTree>
  </p:cSld>
  <p:clrMapOvr>
    <a:masterClrMapping/>
  </p:clrMapOvr>
  <p:transition spd="med">
    <p:push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3"/>
                                        </p:tgtEl>
                                      </p:cBhvr>
                                    </p:animEffect>
                                    <p:set>
                                      <p:cBhvr>
                                        <p:cTn dur="1" fill="hold">
                                          <p:stCondLst>
                                            <p:cond delay="1000"/>
                                          </p:stCondLst>
                                        </p:cTn>
                                        <p:tgtEl>
                                          <p:spTgt spid="15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